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1"/>
  </p:sldMasterIdLst>
  <p:notesMasterIdLst>
    <p:notesMasterId r:id="rId14"/>
  </p:notesMasterIdLst>
  <p:sldIdLst>
    <p:sldId id="256" r:id="rId2"/>
    <p:sldId id="295" r:id="rId3"/>
    <p:sldId id="261" r:id="rId4"/>
    <p:sldId id="291" r:id="rId5"/>
    <p:sldId id="262" r:id="rId6"/>
    <p:sldId id="263" r:id="rId7"/>
    <p:sldId id="294" r:id="rId8"/>
    <p:sldId id="296" r:id="rId9"/>
    <p:sldId id="297" r:id="rId10"/>
    <p:sldId id="298" r:id="rId11"/>
    <p:sldId id="269" r:id="rId12"/>
    <p:sldId id="285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60A4A7-0724-4456-92AA-222D6C5106E2}">
          <p14:sldIdLst>
            <p14:sldId id="256"/>
            <p14:sldId id="295"/>
          </p14:sldIdLst>
        </p14:section>
        <p14:section name="Раздел без заголовка" id="{E646A5D4-ED92-4846-A4E2-B4EBC6BFF062}">
          <p14:sldIdLst>
            <p14:sldId id="261"/>
            <p14:sldId id="291"/>
            <p14:sldId id="262"/>
            <p14:sldId id="263"/>
            <p14:sldId id="294"/>
            <p14:sldId id="296"/>
            <p14:sldId id="297"/>
            <p14:sldId id="298"/>
            <p14:sldId id="269"/>
            <p14:sldId id="28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421"/>
    <a:srgbClr val="00677E"/>
    <a:srgbClr val="006666"/>
    <a:srgbClr val="7BE6E9"/>
    <a:srgbClr val="B6D8E6"/>
    <a:srgbClr val="5BAEB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396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7E36D-E01E-4A7A-8BF3-8AE66532E12C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5884-9ECB-4406-B954-80540E1F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4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9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000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7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6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6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148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01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96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68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5884-9ECB-4406-B954-80540E1FA3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82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01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2F6E-9F04-4E33-AA62-83C1FEA8C258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6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6A024-ECF9-4DD3-8D4B-CD56EB2CA14D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5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9116-4D8D-4AB6-9459-22730DAE3712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1746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516A-9A15-4AC0-84E7-AC1BFECB65B9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1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2870-3EBB-4E24-B01B-C8F29DCBF5F1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2979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107A-8B68-4FF6-8C96-C7AA416A094B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6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1D7F-32E9-4C37-BA80-210E932F1CA9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0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9EF9-20A3-4561-B02E-EFE79B83F0AB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8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35C5-7092-4E1D-80AA-1DC2A57420DE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10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B3D6-95C4-4B8C-89DD-D0B175F71237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82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0225-2F1C-4560-A149-714FC73697FC}" type="datetime1">
              <a:rPr lang="ru-RU" smtClean="0"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5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A28-A4ED-4180-AE11-0450EA411592}" type="datetime1">
              <a:rPr lang="ru-RU" smtClean="0"/>
              <a:t>18.04.2018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92F3-75FB-477C-BFAE-1811E917A34E}" type="datetime1">
              <a:rPr lang="ru-RU" smtClean="0"/>
              <a:t>18.04.2018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3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0E44-51E7-495A-8217-D4D0AF5347AD}" type="datetime1">
              <a:rPr lang="ru-RU" smtClean="0"/>
              <a:t>18.04.2018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6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B20B-8B26-4C8A-8B01-D113A6CD0D17}" type="datetime1">
              <a:rPr lang="ru-RU" smtClean="0"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6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9770-CE84-4A24-B4A1-98A317F7A675}" type="datetime1">
              <a:rPr lang="ru-RU" smtClean="0"/>
              <a:t>18.04.2018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9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BEA52-6005-4681-8452-F34AACF043B7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0094E16-CB0E-4E54-BE1E-6697CF500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60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3.emf"/><Relationship Id="rId5" Type="http://schemas.openxmlformats.org/officeDocument/2006/relationships/image" Target="../media/image28.jpg"/><Relationship Id="rId10" Type="http://schemas.openxmlformats.org/officeDocument/2006/relationships/image" Target="../media/image5.pn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2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6592" y="2417594"/>
            <a:ext cx="7766936" cy="1646302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Завод </a:t>
            </a:r>
            <a:r>
              <a:rPr lang="ru-RU" sz="6600" b="1" dirty="0">
                <a:solidFill>
                  <a:srgbClr val="00677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«ИРБИС»</a:t>
            </a:r>
            <a:r>
              <a:rPr lang="ru-RU" sz="6600" dirty="0" smtClean="0">
                <a:solidFill>
                  <a:srgbClr val="00677E"/>
                </a:solidFill>
                <a:latin typeface="Calibri" panose="020F0502020204030204" pitchFamily="34" charset="0"/>
              </a:rPr>
              <a:t/>
            </a:r>
            <a:br>
              <a:rPr lang="ru-RU" sz="6600" dirty="0" smtClean="0">
                <a:solidFill>
                  <a:srgbClr val="00677E"/>
                </a:solidFill>
                <a:latin typeface="Calibri" panose="020F0502020204030204" pitchFamily="34" charset="0"/>
              </a:rPr>
            </a:br>
            <a:endParaRPr lang="ru-RU" sz="6600" dirty="0">
              <a:solidFill>
                <a:srgbClr val="00677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8620" y="2981740"/>
            <a:ext cx="7766936" cy="116708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Только надежность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20" y="193703"/>
            <a:ext cx="2690542" cy="1150067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9598329" y="6282826"/>
            <a:ext cx="2226733" cy="491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irbispro.ru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73097" y="193703"/>
            <a:ext cx="8534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9064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13219" y="186986"/>
            <a:ext cx="8596668" cy="7038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Стеклянные фронты</a:t>
            </a:r>
            <a:endParaRPr lang="ru-RU" sz="32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41" y="228708"/>
            <a:ext cx="1278801" cy="567991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95227" y="6308209"/>
            <a:ext cx="683339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bg1"/>
                </a:solidFill>
              </a:rPr>
              <a:t>10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&amp;KHcy;&amp;ocy;&amp;lcy;&amp;ocy;&amp;dcy;&amp;icy;&amp;lcy;&amp;softcy;&amp;ncy;&amp;ycy;&amp;iecy; &amp;kcy;&amp;acy;&amp;mcy;&amp;iecy;&amp;rcy;&amp;y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r="13701"/>
          <a:stretch/>
        </p:blipFill>
        <p:spPr bwMode="auto">
          <a:xfrm>
            <a:off x="1152440" y="3293313"/>
            <a:ext cx="3053797" cy="3197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219" y="890844"/>
            <a:ext cx="9050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677E"/>
                </a:solidFill>
                <a:latin typeface="Calibri" panose="020F0502020204030204" pitchFamily="34" charset="0"/>
              </a:rPr>
              <a:t>	Стеклянные </a:t>
            </a:r>
            <a:r>
              <a:rPr lang="ru-RU" sz="2400" dirty="0">
                <a:solidFill>
                  <a:srgbClr val="00677E"/>
                </a:solidFill>
                <a:latin typeface="Calibri" panose="020F0502020204030204" pitchFamily="34" charset="0"/>
              </a:rPr>
              <a:t>дверные фронты применяются для исполнения передних стен холодильных камер, секционных шкафов, а также любых теплоизолированных помещений, в которых необходимо обеспечить как обзор выставленных на продажу охлажденных или замороженных продуктов, так и доступ к ним без участия продавца.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31427" t="23601" r="32817" b="35865"/>
          <a:stretch/>
        </p:blipFill>
        <p:spPr bwMode="auto">
          <a:xfrm>
            <a:off x="4813908" y="3293313"/>
            <a:ext cx="3283102" cy="3183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91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032" y="0"/>
            <a:ext cx="8929970" cy="52851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006666"/>
                </a:solidFill>
                <a:latin typeface="Calibri" panose="020F0502020204030204" pitchFamily="34" charset="0"/>
              </a:rPr>
              <a:t>Нестандартная продукция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21163" y="6277967"/>
            <a:ext cx="683339" cy="365125"/>
          </a:xfrm>
        </p:spPr>
        <p:txBody>
          <a:bodyPr/>
          <a:lstStyle/>
          <a:p>
            <a:fld id="{B0094E16-CB0E-4E54-BE1E-6697CF500DEF}" type="slidenum">
              <a:rPr lang="ru-RU" sz="1800" smtClean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fld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44032" y="592250"/>
            <a:ext cx="9433014" cy="617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	</a:t>
            </a:r>
            <a:r>
              <a:rPr lang="ru-RU" sz="3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Наличие собственного квалифицированного ОКБ позволяет Заводу                       обеспечить возможность  заказа нетиповых:</a:t>
            </a:r>
          </a:p>
          <a:p>
            <a:pPr marL="342900" indent="-342900" algn="l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линейных размеров;</a:t>
            </a:r>
          </a:p>
          <a:p>
            <a:pPr marL="342900" indent="-342900" algn="l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цветового решения;</a:t>
            </a:r>
          </a:p>
          <a:p>
            <a:pPr marL="342900" indent="-342900" algn="l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м</a:t>
            </a:r>
            <a:r>
              <a:rPr lang="ru-RU" sz="3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атериала;</a:t>
            </a:r>
          </a:p>
          <a:p>
            <a:pPr marL="342900" indent="-342900" algn="l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дополнительных опций, без существенного увеличения                                     стоимости и сроков изготовления</a:t>
            </a:r>
            <a:r>
              <a:rPr lang="ru-RU" sz="2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ru-RU" sz="4600" b="1" dirty="0" smtClean="0">
                <a:solidFill>
                  <a:srgbClr val="006666"/>
                </a:solidFill>
                <a:latin typeface="Calibri" panose="020F0502020204030204" pitchFamily="34" charset="0"/>
                <a:ea typeface="+mj-ea"/>
                <a:cs typeface="+mj-cs"/>
              </a:rPr>
              <a:t>Самая полная комплектация</a:t>
            </a:r>
          </a:p>
          <a:p>
            <a:pPr algn="l"/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	</a:t>
            </a: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Заказывая дверь на заводе «ИРБИС» Вы получаете: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дверное полотно;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раму (в вариантах исполнения);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комплекты крепежа (в зависимости от стен);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упаковку, соответствующую транспортировке;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паспорт изделия;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инструкцию по монтажу и эксплуатации;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6666"/>
                </a:solidFill>
                <a:latin typeface="Calibri" panose="020F0502020204030204" pitchFamily="34" charset="0"/>
              </a:rPr>
              <a:t>комплекты чертежей для Заказчика (опция).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400" i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&amp;Ocy;&amp;tcy;&amp;kcy;&amp;acy;&amp;tcy;&amp;ncy;&amp;acy;&amp;yacy; &amp;dcy;&amp;vcy;&amp;iecy;&amp;rcy;&amp;softcy; &amp;Icy;&amp;rcy;&amp;bcy;&amp;icy;&amp;s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21" y="1545503"/>
            <a:ext cx="3688887" cy="276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8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0" y="85459"/>
            <a:ext cx="8596668" cy="70385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Совместная работа с Заказчиком</a:t>
            </a:r>
            <a:endParaRPr lang="ru-RU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82600" y="6277967"/>
            <a:ext cx="2226733" cy="491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i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8741762" y="2880408"/>
            <a:ext cx="6091260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65618" y="650007"/>
            <a:ext cx="9528582" cy="56279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Передача контактов Заказчика менеджеру завода и закрепление                 проекта за Партнером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Организация совместных трехсторонних переговоров Заказчик-Партнер-Завод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Организация визита Заказчика на Завод</a:t>
            </a:r>
          </a:p>
          <a:p>
            <a:pPr algn="l"/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Совместная работа с Заказчиком не только влияет на коммерческую эффективность, но и позволяет Партнеру получать </a:t>
            </a:r>
            <a:r>
              <a:rPr lang="ru-RU" sz="2200" b="1" u="sng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дополнительные скидки и бонусы</a:t>
            </a:r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, предусмотренные  Программой лояльности.</a:t>
            </a:r>
          </a:p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Телефоны для связи: </a:t>
            </a:r>
          </a:p>
          <a:p>
            <a:pPr algn="ctr"/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+</a:t>
            </a:r>
            <a:r>
              <a:rPr lang="ru-RU" sz="2200" dirty="0">
                <a:solidFill>
                  <a:srgbClr val="006666"/>
                </a:solidFill>
                <a:latin typeface="Calibri" panose="020F0502020204030204" pitchFamily="34" charset="0"/>
              </a:rPr>
              <a:t>7(499) </a:t>
            </a:r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350-23-95  </a:t>
            </a:r>
            <a:endParaRPr lang="ru-RU" sz="2200" dirty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2200" dirty="0">
                <a:solidFill>
                  <a:srgbClr val="006666"/>
                </a:solidFill>
                <a:latin typeface="Calibri" panose="020F0502020204030204" pitchFamily="34" charset="0"/>
              </a:rPr>
              <a:t>+7 (800) </a:t>
            </a:r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350-23-95 </a:t>
            </a:r>
            <a:r>
              <a:rPr lang="ru-RU" sz="2200" dirty="0">
                <a:solidFill>
                  <a:srgbClr val="006666"/>
                </a:solidFill>
                <a:latin typeface="Calibri" panose="020F0502020204030204" pitchFamily="34" charset="0"/>
              </a:rPr>
              <a:t>по </a:t>
            </a:r>
            <a:r>
              <a:rPr lang="ru-RU" sz="22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России - БЕСПЛАТНО </a:t>
            </a:r>
            <a:endParaRPr lang="ru-RU" sz="2200" dirty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 algn="ctr"/>
            <a:endParaRPr lang="ru-RU" sz="3200" b="1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СПАСИБО </a:t>
            </a:r>
            <a:r>
              <a:rPr lang="ru-RU" sz="4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ЗА ВНИМАНИЕ! </a:t>
            </a:r>
            <a:endParaRPr lang="ru-RU" sz="4800" b="1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l"/>
            <a:endParaRPr lang="ru-RU" sz="3000" i="1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160" y="204747"/>
            <a:ext cx="1215342" cy="540570"/>
          </a:xfrm>
          <a:prstGeom prst="rect">
            <a:avLst/>
          </a:prstGeom>
          <a:noFill/>
        </p:spPr>
      </p:pic>
      <p:pic>
        <p:nvPicPr>
          <p:cNvPr id="11" name="Picture 2" descr="&amp;Kcy;&amp;acy;&amp;rcy;&amp;tcy;&amp;icy;&amp;ncy;&amp;kcy;&amp;icy; &amp;pcy;&amp;ocy; &amp;zcy;&amp;acy;&amp;pcy;&amp;rcy;&amp;ocy;&amp;scy;&amp;ucy; &amp;ncy;&amp;acy;&amp;dcy;&amp;iecy;&amp;zhcy;&amp;ncy;&amp;ocy;&amp;scy;&amp;tcy;&amp;softcy; &amp;icy;&amp;kcy;&amp;ocy;&amp;ncy;&amp;k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8860" y="3585520"/>
            <a:ext cx="1261990" cy="12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 txBox="1">
            <a:spLocks noGrp="1"/>
          </p:cNvSpPr>
          <p:nvPr>
            <p:ph type="sldNum" sz="quarter" idx="12"/>
          </p:nvPr>
        </p:nvSpPr>
        <p:spPr>
          <a:xfrm>
            <a:off x="9851666" y="6327207"/>
            <a:ext cx="2017311" cy="3927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irbispro.ru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0" y="67763"/>
            <a:ext cx="8605426" cy="5418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Завод</a:t>
            </a:r>
            <a:r>
              <a:rPr lang="ru-RU" dirty="0" smtClean="0">
                <a:solidFill>
                  <a:srgbClr val="006666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«Ирбис</a:t>
            </a:r>
            <a:r>
              <a:rPr lang="ru-RU" b="1" dirty="0">
                <a:solidFill>
                  <a:srgbClr val="006666"/>
                </a:solidFill>
                <a:latin typeface="Calibri" panose="020F0502020204030204" pitchFamily="34" charset="0"/>
              </a:rPr>
              <a:t>» это</a:t>
            </a:r>
            <a:r>
              <a:rPr lang="ru-RU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:</a:t>
            </a:r>
            <a:br>
              <a:rPr lang="ru-RU" b="1" dirty="0" smtClean="0">
                <a:solidFill>
                  <a:srgbClr val="006666"/>
                </a:solidFill>
                <a:latin typeface="Calibri" panose="020F0502020204030204" pitchFamily="34" charset="0"/>
              </a:rPr>
            </a:br>
            <a:r>
              <a:rPr lang="ru-RU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/>
            </a:r>
            <a:br>
              <a:rPr lang="ru-RU" sz="3200" b="1" dirty="0">
                <a:solidFill>
                  <a:srgbClr val="006666"/>
                </a:solidFill>
                <a:latin typeface="Calibri" panose="020F0502020204030204" pitchFamily="34" charset="0"/>
              </a:rPr>
            </a:br>
            <a:endParaRPr lang="ru-RU" sz="32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одзаголовок 2"/>
          <p:cNvSpPr txBox="1">
            <a:spLocks noGrp="1"/>
          </p:cNvSpPr>
          <p:nvPr>
            <p:ph idx="1"/>
          </p:nvPr>
        </p:nvSpPr>
        <p:spPr>
          <a:xfrm>
            <a:off x="246490" y="450552"/>
            <a:ext cx="9244903" cy="63149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just"/>
            <a:endParaRPr lang="ru-RU" sz="1800" dirty="0" smtClean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0" lvl="5" indent="-285750" algn="just">
              <a:buFont typeface="Arial" panose="020B0604020202020204" pitchFamily="34" charset="0"/>
              <a:buChar char="•"/>
            </a:pPr>
            <a:r>
              <a:rPr lang="ru-RU" sz="3400" b="1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 оп</a:t>
            </a:r>
            <a:r>
              <a:rPr lang="ru-RU" sz="29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ыта</a:t>
            </a: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работы;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ru-RU" sz="3400" b="1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региональных складов в России;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9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олее</a:t>
            </a: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квалифицированных сотрудников</a:t>
            </a: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9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олее</a:t>
            </a:r>
            <a:r>
              <a:rPr lang="ru-RU" sz="36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3400" b="1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29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дилеров;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9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выше </a:t>
            </a:r>
            <a:r>
              <a:rPr lang="ru-RU" sz="3400" b="1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3400" b="1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29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моделей </a:t>
            </a:r>
            <a:r>
              <a:rPr lang="ru-RU" sz="29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дверей;</a:t>
            </a:r>
          </a:p>
          <a:p>
            <a:pPr marL="0" lvl="1" indent="457200" algn="just">
              <a:buFont typeface="Arial" panose="020B0604020202020204" pitchFamily="34" charset="0"/>
              <a:buChar char="•"/>
            </a:pPr>
            <a:r>
              <a:rPr lang="ru-RU" sz="3400" b="1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sz="3400" b="1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000 </a:t>
            </a:r>
            <a:r>
              <a:rPr lang="ru-RU" sz="29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производственных и складских площадей (</a:t>
            </a:r>
            <a:r>
              <a:rPr lang="ru-RU" sz="2900" dirty="0" err="1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м²</a:t>
            </a:r>
            <a:r>
              <a:rPr lang="ru-RU" sz="29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l"/>
            <a:r>
              <a:rPr lang="ru-RU" sz="3400" b="1" dirty="0" smtClean="0">
                <a:solidFill>
                  <a:srgbClr val="006666"/>
                </a:solidFill>
                <a:latin typeface="Calibri" panose="020F0502020204030204" pitchFamily="34" charset="0"/>
                <a:ea typeface="+mj-ea"/>
                <a:cs typeface="+mj-cs"/>
              </a:rPr>
              <a:t>Мы </a:t>
            </a:r>
            <a:r>
              <a:rPr lang="ru-RU" sz="3400" b="1" dirty="0">
                <a:solidFill>
                  <a:srgbClr val="006666"/>
                </a:solidFill>
                <a:latin typeface="Calibri" panose="020F0502020204030204" pitchFamily="34" charset="0"/>
                <a:ea typeface="+mj-ea"/>
                <a:cs typeface="+mj-cs"/>
              </a:rPr>
              <a:t>производим:</a:t>
            </a:r>
          </a:p>
          <a:p>
            <a:pPr marL="3600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холодильные двери;</a:t>
            </a:r>
          </a:p>
          <a:p>
            <a:pPr marL="817200" lvl="1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маятниковые двери;</a:t>
            </a:r>
          </a:p>
          <a:p>
            <a:pPr marL="1274400" lvl="2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технологические двери;</a:t>
            </a:r>
          </a:p>
          <a:p>
            <a:pPr marL="1731600" lvl="3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камеры шоковой заморозки;</a:t>
            </a:r>
          </a:p>
          <a:p>
            <a:pPr marL="2188800" lvl="4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секционные шкафы «</a:t>
            </a:r>
            <a:r>
              <a:rPr lang="en-US" sz="2800" dirty="0" err="1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Polybox</a:t>
            </a: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800" dirty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6000" lvl="5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стеклянные </a:t>
            </a:r>
            <a:r>
              <a:rPr lang="ru-RU" sz="28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фронты.</a:t>
            </a:r>
            <a:endParaRPr lang="ru-RU" sz="2800" dirty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88800" lvl="4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2900" dirty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900" dirty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13852" y="6460529"/>
            <a:ext cx="2226733" cy="491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i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21163" y="6277967"/>
            <a:ext cx="683339" cy="365125"/>
          </a:xfrm>
        </p:spPr>
        <p:txBody>
          <a:bodyPr/>
          <a:lstStyle/>
          <a:p>
            <a:fld id="{B0094E16-CB0E-4E54-BE1E-6697CF500DEF}" type="slidenum">
              <a:rPr lang="ru-RU" sz="180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fld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Рисунок 6" descr="&amp;Zcy;&amp;acy;&amp;vcy;&amp;ocy;&amp;dcy; «&amp;Icy;&amp;rcy;&amp;bcy;&amp;icy;&amp;scy;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58"/>
          <a:stretch/>
        </p:blipFill>
        <p:spPr bwMode="auto">
          <a:xfrm>
            <a:off x="8339910" y="3082846"/>
            <a:ext cx="2949133" cy="1662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9" descr="&amp;Zcy;&amp;acy;&amp;vcy;&amp;ocy;&amp;dcy; «&amp;Icy;&amp;rcy;&amp;bcy;&amp;icy;&amp;scy;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/>
          <a:stretch/>
        </p:blipFill>
        <p:spPr bwMode="auto">
          <a:xfrm>
            <a:off x="7372550" y="5095371"/>
            <a:ext cx="3177046" cy="1670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 b="10432"/>
          <a:stretch/>
        </p:blipFill>
        <p:spPr bwMode="auto">
          <a:xfrm>
            <a:off x="9015608" y="1075877"/>
            <a:ext cx="2749220" cy="1663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5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25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Холодильные двери могут </a:t>
            </a:r>
            <a:r>
              <a:rPr lang="ru-RU" sz="3200" b="1" dirty="0">
                <a:solidFill>
                  <a:srgbClr val="006666"/>
                </a:solidFill>
                <a:latin typeface="Calibri" panose="020F0502020204030204" pitchFamily="34" charset="0"/>
              </a:rPr>
              <a:t>быть: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2336" r="13046" b="8637"/>
          <a:stretch/>
        </p:blipFill>
        <p:spPr>
          <a:xfrm>
            <a:off x="3787451" y="4468633"/>
            <a:ext cx="1812898" cy="2162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4E16-CB0E-4E54-BE1E-6697CF500DEF}" type="slidenum">
              <a:rPr lang="ru-RU" sz="180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fld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73" y="1995776"/>
            <a:ext cx="3101645" cy="2076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2742" r="6465" b="4795"/>
          <a:stretch/>
        </p:blipFill>
        <p:spPr>
          <a:xfrm>
            <a:off x="6203150" y="4300049"/>
            <a:ext cx="3402026" cy="2331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 r="438" b="2299"/>
          <a:stretch/>
        </p:blipFill>
        <p:spPr>
          <a:xfrm>
            <a:off x="764369" y="4293703"/>
            <a:ext cx="2416154" cy="2337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7322" y="525829"/>
            <a:ext cx="908191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распашными</a:t>
            </a:r>
            <a:r>
              <a:rPr lang="ru-RU" sz="250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50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откатными; </a:t>
            </a:r>
            <a:endParaRPr lang="ru-RU" sz="2500" dirty="0" smtClean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одностворчатыми и двустворчатыми;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среднетемпературными и низкотемпературными. </a:t>
            </a:r>
            <a:endParaRPr lang="ru-RU" sz="2500" dirty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" r="9770" b="6918"/>
          <a:stretch/>
        </p:blipFill>
        <p:spPr>
          <a:xfrm>
            <a:off x="762379" y="1995777"/>
            <a:ext cx="2449948" cy="2076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  <p:sp>
        <p:nvSpPr>
          <p:cNvPr id="16" name="Номер слайда 6"/>
          <p:cNvSpPr txBox="1">
            <a:spLocks/>
          </p:cNvSpPr>
          <p:nvPr/>
        </p:nvSpPr>
        <p:spPr>
          <a:xfrm>
            <a:off x="11321163" y="6277967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750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0" y="20875"/>
            <a:ext cx="8595576" cy="66784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Двери коммерческой серии (КС) это:</a:t>
            </a:r>
            <a:endParaRPr lang="ru-RU" sz="32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21163" y="6277967"/>
            <a:ext cx="683339" cy="365125"/>
          </a:xfrm>
        </p:spPr>
        <p:txBody>
          <a:bodyPr/>
          <a:lstStyle/>
          <a:p>
            <a:fld id="{B0094E16-CB0E-4E54-BE1E-6697CF500DEF}" type="slidenum">
              <a:rPr lang="ru-RU" sz="180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fld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61190" y="688716"/>
            <a:ext cx="9528582" cy="59816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Стандартный модельный ряд;</a:t>
            </a:r>
          </a:p>
          <a:p>
            <a:pPr marL="514350" indent="-514350" algn="l">
              <a:buFont typeface="Wingdings" panose="05000000000000000000" pitchFamily="2" charset="2"/>
              <a:buChar char="ü"/>
            </a:pP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Конкурентная цена;</a:t>
            </a:r>
          </a:p>
          <a:p>
            <a:pPr marL="514350" indent="-514350" algn="l">
              <a:buFont typeface="Wingdings" panose="05000000000000000000" pitchFamily="2" charset="2"/>
              <a:buChar char="ü"/>
            </a:pP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Наличие </a:t>
            </a:r>
            <a:r>
              <a:rPr lang="ru-RU" sz="2500" dirty="0">
                <a:solidFill>
                  <a:srgbClr val="006666"/>
                </a:solidFill>
                <a:latin typeface="Calibri" panose="020F0502020204030204" pitchFamily="34" charset="0"/>
              </a:rPr>
              <a:t>на </a:t>
            </a: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складе;</a:t>
            </a:r>
            <a:endParaRPr lang="ru-RU" sz="2500" dirty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 marL="514350" indent="-514350" algn="l">
              <a:buFont typeface="Wingdings" panose="05000000000000000000" pitchFamily="2" charset="2"/>
              <a:buChar char="ü"/>
            </a:pP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Для </a:t>
            </a:r>
            <a:r>
              <a:rPr lang="ru-RU" sz="2500" dirty="0">
                <a:solidFill>
                  <a:srgbClr val="006666"/>
                </a:solidFill>
                <a:latin typeface="Calibri" panose="020F0502020204030204" pitchFamily="34" charset="0"/>
              </a:rPr>
              <a:t>оптимизации транспортных </a:t>
            </a:r>
            <a:r>
              <a:rPr lang="ru-RU" sz="25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расходов предусмотрена возможность для Партнера закупки партии дверей КС «на склад» за 50% от стоимости, с отсрочкой платежа 2 месяца.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000" i="1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 algn="l"/>
            <a:endParaRPr lang="ru-RU" sz="3000" i="1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pPr algn="l"/>
            <a:r>
              <a:rPr lang="ru-RU" sz="3000" i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  </a:t>
            </a:r>
          </a:p>
          <a:p>
            <a:pPr algn="l"/>
            <a:endParaRPr lang="ru-RU" sz="3000" i="1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10612" r="15185" b="10706"/>
          <a:stretch/>
        </p:blipFill>
        <p:spPr>
          <a:xfrm>
            <a:off x="7558105" y="3880235"/>
            <a:ext cx="1622067" cy="2138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5123" r="14567" b="7086"/>
          <a:stretch/>
        </p:blipFill>
        <p:spPr>
          <a:xfrm>
            <a:off x="333954" y="3860449"/>
            <a:ext cx="1839239" cy="2158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562" r="8995" b="8039"/>
          <a:stretch/>
        </p:blipFill>
        <p:spPr>
          <a:xfrm>
            <a:off x="4658137" y="3880235"/>
            <a:ext cx="2411126" cy="2138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5645" r="13568" b="6272"/>
          <a:stretch/>
        </p:blipFill>
        <p:spPr>
          <a:xfrm>
            <a:off x="2539279" y="3870341"/>
            <a:ext cx="1630017" cy="2138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92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50" y="31113"/>
            <a:ext cx="8596668" cy="7038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Маятниковые двери (</a:t>
            </a:r>
            <a:r>
              <a:rPr lang="ru-RU" sz="3200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МД</a:t>
            </a:r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):</a:t>
            </a:r>
            <a:endParaRPr lang="ru-RU" sz="32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21163" y="6277967"/>
            <a:ext cx="683339" cy="365125"/>
          </a:xfrm>
        </p:spPr>
        <p:txBody>
          <a:bodyPr/>
          <a:lstStyle/>
          <a:p>
            <a:fld id="{B0094E16-CB0E-4E54-BE1E-6697CF500DEF}" type="slidenum">
              <a:rPr lang="ru-RU" sz="1800" smtClean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fld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9" t="8847" r="6196" b="13560"/>
          <a:stretch/>
        </p:blipFill>
        <p:spPr>
          <a:xfrm>
            <a:off x="264944" y="679821"/>
            <a:ext cx="1999881" cy="1569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5062" y="2462819"/>
            <a:ext cx="23092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Calibri" panose="020F0502020204030204" pitchFamily="34" charset="0"/>
              </a:rPr>
              <a:t>МД (Оф)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Двери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для офиса маятникового типа являются эффективной альтернативой обычным распашным дверям и предназначены для установки в местах прохода людей и провоза багажа определенной высоты (определяется уровнем высоты защитного бампера).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6" b="4733"/>
          <a:stretch/>
        </p:blipFill>
        <p:spPr>
          <a:xfrm>
            <a:off x="2514401" y="685094"/>
            <a:ext cx="2136395" cy="1564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6741" r="6645" b="3451"/>
          <a:stretch/>
        </p:blipFill>
        <p:spPr>
          <a:xfrm>
            <a:off x="4889470" y="675542"/>
            <a:ext cx="1978698" cy="1573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20131" y="2434576"/>
            <a:ext cx="215893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66"/>
                </a:solidFill>
                <a:latin typeface="Calibri" panose="020F0502020204030204" pitchFamily="34" charset="0"/>
              </a:rPr>
              <a:t>МД (</a:t>
            </a:r>
            <a:r>
              <a:rPr lang="ru-RU" sz="1600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Пл</a:t>
            </a:r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)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Пленочные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двери маятникового типа предназначены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для установки в промышленных или складских помещениях с очень интенсивным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трафиком,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в которых может быть повышено содержание соли в воздухе, ветровая нагрузка и возможно наличие крупной пыли или абразива в воздухе.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33060" y="2447140"/>
            <a:ext cx="23444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МД (</a:t>
            </a:r>
            <a:r>
              <a:rPr lang="ru-RU" sz="1600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Пст</a:t>
            </a:r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)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Маятниковые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двери из пластика устанавливаются в помещениях с постоянным потоком людей и грузов с отсутствием регулировки или ограничения движения. В условиях интенсивных ударных нагрузок двери данного типа зарекомендовали себя как надежные и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долговечные.</a:t>
            </a:r>
            <a:endParaRPr lang="ru-RU" sz="1600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4254" r="5260" b="8895"/>
          <a:stretch/>
        </p:blipFill>
        <p:spPr>
          <a:xfrm>
            <a:off x="7106842" y="675148"/>
            <a:ext cx="2467047" cy="1574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945848" y="2462819"/>
            <a:ext cx="31046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МД (Ф)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Двери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маятникового типа с фиксацией положения являются актуальной заменой распашным дверям в помещениях со средней интенсивностью проходящего потока людей и грузов. Особыми условиями эксплуатации дверей данного типа являются активная ветровая нагрузка, содержание соли, пыли или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абразива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в воздушных массах. Полотно двери, рама и комплектующие изготовлены из качественных материалов, обеспечивающих долговечность, удобство и эффективность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использования.</a:t>
            </a:r>
            <a:endParaRPr lang="ru-RU" sz="1600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86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38" y="25604"/>
            <a:ext cx="8596668" cy="7038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Двери «специального назначения» </a:t>
            </a:r>
            <a:r>
              <a:rPr lang="ru-RU" sz="3200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СН</a:t>
            </a:r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:</a:t>
            </a:r>
            <a:endParaRPr lang="ru-RU" sz="32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21163" y="6277967"/>
            <a:ext cx="683339" cy="365125"/>
          </a:xfrm>
        </p:spPr>
        <p:txBody>
          <a:bodyPr/>
          <a:lstStyle/>
          <a:p>
            <a:fld id="{B0094E16-CB0E-4E54-BE1E-6697CF500DEF}" type="slidenum">
              <a:rPr lang="ru-RU" sz="1800" smtClean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fld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19" y="892265"/>
            <a:ext cx="1701567" cy="1593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8" y="888814"/>
            <a:ext cx="1690632" cy="158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36" y="884291"/>
            <a:ext cx="1704000" cy="1595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9" b="5590"/>
          <a:stretch/>
        </p:blipFill>
        <p:spPr>
          <a:xfrm>
            <a:off x="5985135" y="892264"/>
            <a:ext cx="1695786" cy="1592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48" y="862640"/>
            <a:ext cx="1763705" cy="1651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846022" y="2463427"/>
            <a:ext cx="239449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ОД (ГС)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Откатные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теплоизоляционные двери «Ирбис» для помещений с регулируемой газовой средой применяются для оснащения фруктохранилищ, овощехранилищ, и других помещений где необходимо поддерживать требуемые климатические условия и давление внутри помещения выше чем снаружи.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50787" y="2489393"/>
            <a:ext cx="186285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Холодильные двери </a:t>
            </a:r>
            <a:r>
              <a:rPr lang="ru-RU" sz="1600" b="1" dirty="0">
                <a:solidFill>
                  <a:srgbClr val="006666"/>
                </a:solidFill>
                <a:latin typeface="Calibri" panose="020F0502020204030204" pitchFamily="34" charset="0"/>
              </a:rPr>
              <a:t>ОД (СН)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предназначены для использования в средне- и </a:t>
            </a:r>
            <a:r>
              <a:rPr lang="ru-RU" sz="1600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низкотемператур-ных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холодильных камерах и складах. Откатные двери специального назначения изготавливаются под дверные проемы с любыми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параметрическими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показателями.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 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861" y="2514270"/>
            <a:ext cx="22751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Распашные холодильные двери специального назначения </a:t>
            </a:r>
            <a:r>
              <a:rPr lang="ru-RU" sz="1600" b="1" dirty="0">
                <a:solidFill>
                  <a:srgbClr val="006666"/>
                </a:solidFill>
                <a:latin typeface="Calibri" panose="020F0502020204030204" pitchFamily="34" charset="0"/>
              </a:rPr>
              <a:t>РД (СН)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применяются для оснащения помещений с необходимостью поддерживать строгий температурный режим, повышенные требования к гигиене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,</a:t>
            </a:r>
          </a:p>
          <a:p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а также при наличии в помещениях не упакованного мяса, потрохов или шкур.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61835" y="2489393"/>
            <a:ext cx="19651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РДОТ(С</a:t>
            </a:r>
            <a:r>
              <a:rPr lang="ru-RU" sz="1600" b="1" dirty="0">
                <a:solidFill>
                  <a:srgbClr val="006666"/>
                </a:solidFill>
                <a:latin typeface="Calibri" panose="020F0502020204030204" pitchFamily="34" charset="0"/>
              </a:rPr>
              <a:t>Н</a:t>
            </a:r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)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Технологические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двери специального назначения предназначены для установки в помещениях с повышенными требованиями к гигиене, с вероятностью воздействия на дверь химических жидкостей.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94722" y="2473931"/>
            <a:ext cx="1937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РД (СЖ) </a:t>
            </a:r>
            <a:r>
              <a:rPr lang="ru-RU" sz="16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Распашные </a:t>
            </a:r>
            <a:r>
              <a:rPr lang="ru-RU" sz="1600" dirty="0">
                <a:solidFill>
                  <a:srgbClr val="006666"/>
                </a:solidFill>
                <a:latin typeface="Calibri" panose="020F0502020204030204" pitchFamily="34" charset="0"/>
              </a:rPr>
              <a:t>внутренние двери помещений для содержания животных предназначены для разделения зон сортировки животных.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36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649" y="25483"/>
            <a:ext cx="8902984" cy="82099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Холодильные противопожарные двери: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95227" y="6308209"/>
            <a:ext cx="683339" cy="365125"/>
          </a:xfrm>
        </p:spPr>
        <p:txBody>
          <a:bodyPr/>
          <a:lstStyle/>
          <a:p>
            <a:fld id="{B0094E16-CB0E-4E54-BE1E-6697CF500DEF}" type="slidenum">
              <a:rPr lang="ru-RU" sz="1400" smtClean="0">
                <a:solidFill>
                  <a:schemeClr val="bg1"/>
                </a:solidFill>
              </a:rPr>
              <a:t>7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282" y="644056"/>
            <a:ext cx="845301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66"/>
                </a:solidFill>
                <a:latin typeface="Calibri" panose="020F0502020204030204" pitchFamily="34" charset="0"/>
              </a:rPr>
              <a:t>Холодильные противопожарные </a:t>
            </a:r>
            <a:r>
              <a:rPr lang="ru-RU" sz="20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двери предназначены </a:t>
            </a:r>
            <a:r>
              <a:rPr lang="ru-RU" sz="2000" dirty="0">
                <a:solidFill>
                  <a:srgbClr val="006666"/>
                </a:solidFill>
                <a:latin typeface="Calibri" panose="020F0502020204030204" pitchFamily="34" charset="0"/>
              </a:rPr>
              <a:t>для теплоизоляции входных групп средне- и низко-температурных холодильных камер в помещениях с повышенными требования к пожарной безопасности.</a:t>
            </a:r>
          </a:p>
          <a:p>
            <a:endParaRPr lang="ru-RU" sz="1200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Откатные</a:t>
            </a:r>
            <a:r>
              <a:rPr lang="ru-RU" sz="20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 двери </a:t>
            </a:r>
            <a:r>
              <a:rPr lang="ru-RU" sz="2000" dirty="0">
                <a:solidFill>
                  <a:srgbClr val="006666"/>
                </a:solidFill>
                <a:latin typeface="Calibri" panose="020F0502020204030204" pitchFamily="34" charset="0"/>
              </a:rPr>
              <a:t>могут быть установлены на дверные проемы любых габаритов от </a:t>
            </a:r>
            <a:r>
              <a:rPr lang="ru-RU" sz="20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1200 х </a:t>
            </a:r>
            <a:r>
              <a:rPr lang="ru-RU" sz="2000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2000мм</a:t>
            </a:r>
            <a:r>
              <a:rPr lang="ru-RU" sz="20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006666"/>
                </a:solidFill>
                <a:latin typeface="Calibri" panose="020F0502020204030204" pitchFamily="34" charset="0"/>
              </a:rPr>
              <a:t>до </a:t>
            </a:r>
            <a:r>
              <a:rPr lang="ru-RU" sz="20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3000 х </a:t>
            </a:r>
            <a:r>
              <a:rPr lang="ru-RU" sz="2000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5200мм</a:t>
            </a:r>
            <a:r>
              <a:rPr lang="ru-RU" sz="2000" dirty="0">
                <a:solidFill>
                  <a:srgbClr val="006666"/>
                </a:solidFill>
                <a:latin typeface="Calibri" panose="020F0502020204030204" pitchFamily="34" charset="0"/>
              </a:rPr>
              <a:t>, отличаются исключительным качеством изготовления, надежностью и долговечностью</a:t>
            </a:r>
            <a:r>
              <a:rPr lang="ru-RU" sz="20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.</a:t>
            </a:r>
          </a:p>
          <a:p>
            <a:endParaRPr lang="ru-RU" sz="1200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Распашные</a:t>
            </a:r>
            <a:r>
              <a:rPr lang="ru-RU" sz="20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 двери </a:t>
            </a:r>
            <a:r>
              <a:rPr lang="ru-RU" sz="2000" dirty="0">
                <a:solidFill>
                  <a:srgbClr val="006666"/>
                </a:solidFill>
                <a:latin typeface="Calibri" panose="020F0502020204030204" pitchFamily="34" charset="0"/>
              </a:rPr>
              <a:t>могут быть установлены в монтажные дверные проемы размеров от 1029 мм до 1429 мм по ширине, от 2115 мм до 3115 мм по высоте и толщиной 150 мм. Отличительной особенностью дверей данного типа является повышенная надежность, износоустойчивость и удобство в эксплуатации.</a:t>
            </a:r>
            <a:endParaRPr lang="ru-RU" sz="2000" dirty="0" smtClean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endParaRPr lang="ru-RU" sz="1200" i="1" dirty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r>
              <a:rPr lang="ru-RU" sz="2200" b="1" i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Сертификат </a:t>
            </a:r>
            <a:r>
              <a:rPr lang="ru-RU" sz="2200" b="1" i="1" dirty="0">
                <a:solidFill>
                  <a:srgbClr val="006666"/>
                </a:solidFill>
                <a:latin typeface="Calibri" panose="020F0502020204030204" pitchFamily="34" charset="0"/>
              </a:rPr>
              <a:t>пожарной </a:t>
            </a:r>
            <a:r>
              <a:rPr lang="ru-RU" sz="2200" b="1" i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безопасности </a:t>
            </a:r>
            <a:r>
              <a:rPr lang="ru-RU" sz="2200" b="1" i="1" dirty="0">
                <a:solidFill>
                  <a:srgbClr val="006666"/>
                </a:solidFill>
                <a:latin typeface="Calibri" panose="020F0502020204030204" pitchFamily="34" charset="0"/>
              </a:rPr>
              <a:t>IE45</a:t>
            </a:r>
            <a:r>
              <a:rPr lang="ru-RU" sz="2200" i="1" dirty="0">
                <a:solidFill>
                  <a:srgbClr val="006666"/>
                </a:solidFill>
                <a:latin typeface="Calibri" panose="020F0502020204030204" pitchFamily="34" charset="0"/>
              </a:rPr>
              <a:t>. </a:t>
            </a:r>
            <a:endParaRPr lang="ru-RU" sz="2200" b="1" i="1" u="sng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560" y="3012547"/>
            <a:ext cx="3076362" cy="3845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pic>
        <p:nvPicPr>
          <p:cNvPr id="12290" name="Picture 2" descr="http://irbispro.ru/assets/cache/images/sertificates/x1000-ser10.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30" y="4289625"/>
            <a:ext cx="1654294" cy="2383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1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40441" y="997076"/>
            <a:ext cx="3294667" cy="518159"/>
          </a:xfrm>
          <a:custGeom>
            <a:avLst/>
            <a:gdLst/>
            <a:ahLst/>
            <a:cxnLst/>
            <a:rect l="l" t="t" r="r" b="b"/>
            <a:pathLst>
              <a:path w="3136900" h="518160">
                <a:moveTo>
                  <a:pt x="0" y="518160"/>
                </a:moveTo>
                <a:lnTo>
                  <a:pt x="3136391" y="518160"/>
                </a:lnTo>
                <a:lnTo>
                  <a:pt x="3136391" y="0"/>
                </a:lnTo>
                <a:lnTo>
                  <a:pt x="0" y="0"/>
                </a:lnTo>
                <a:lnTo>
                  <a:pt x="0" y="51816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98735" y="1193752"/>
            <a:ext cx="316839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Стандартная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ом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лектация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35911" y="1540028"/>
            <a:ext cx="3294793" cy="2110847"/>
          </a:xfrm>
          <a:custGeom>
            <a:avLst/>
            <a:gdLst/>
            <a:ahLst/>
            <a:cxnLst/>
            <a:rect l="l" t="t" r="r" b="b"/>
            <a:pathLst>
              <a:path w="3136900" h="2124710">
                <a:moveTo>
                  <a:pt x="0" y="2124456"/>
                </a:moveTo>
                <a:lnTo>
                  <a:pt x="3136391" y="2124456"/>
                </a:lnTo>
                <a:lnTo>
                  <a:pt x="3136391" y="0"/>
                </a:lnTo>
                <a:lnTo>
                  <a:pt x="0" y="0"/>
                </a:lnTo>
                <a:lnTo>
                  <a:pt x="0" y="2124456"/>
                </a:lnTo>
                <a:close/>
              </a:path>
            </a:pathLst>
          </a:custGeom>
          <a:solidFill>
            <a:srgbClr val="D0E2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35911" y="1537936"/>
            <a:ext cx="3239257" cy="2033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indent="-114300">
              <a:buFont typeface="Calibri"/>
              <a:buChar char="•"/>
              <a:tabLst>
                <a:tab pos="127000" algn="l"/>
              </a:tabLst>
            </a:pPr>
            <a:r>
              <a:rPr sz="1600" dirty="0">
                <a:latin typeface="Calibri"/>
                <a:cs typeface="Calibri"/>
              </a:rPr>
              <a:t>Кам</a:t>
            </a:r>
            <a:r>
              <a:rPr sz="1600" spc="-5" dirty="0">
                <a:latin typeface="Calibri"/>
                <a:cs typeface="Calibri"/>
              </a:rPr>
              <a:t>е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а</a:t>
            </a:r>
          </a:p>
          <a:p>
            <a:pPr marL="127000" indent="-114300">
              <a:lnSpc>
                <a:spcPts val="1614"/>
              </a:lnSpc>
              <a:spcBef>
                <a:spcPts val="105"/>
              </a:spcBef>
              <a:buFont typeface="Calibri"/>
              <a:buChar char="•"/>
              <a:tabLst>
                <a:tab pos="127000" algn="l"/>
              </a:tabLst>
            </a:pPr>
            <a:r>
              <a:rPr sz="1600" spc="-10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п</a:t>
            </a:r>
            <a:r>
              <a:rPr sz="1600" spc="-10" dirty="0">
                <a:latin typeface="Calibri"/>
                <a:cs typeface="Calibri"/>
              </a:rPr>
              <a:t>ец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али</a:t>
            </a:r>
            <a:r>
              <a:rPr sz="1600" spc="-15" dirty="0">
                <a:latin typeface="Calibri"/>
                <a:cs typeface="Calibri"/>
              </a:rPr>
              <a:t>з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ован</a:t>
            </a:r>
            <a:r>
              <a:rPr sz="1600" spc="5" dirty="0">
                <a:latin typeface="Calibri"/>
                <a:cs typeface="Calibri"/>
              </a:rPr>
              <a:t>н</a:t>
            </a:r>
            <a:r>
              <a:rPr sz="1600" dirty="0">
                <a:latin typeface="Calibri"/>
                <a:cs typeface="Calibri"/>
              </a:rPr>
              <a:t>ая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</a:t>
            </a:r>
            <a:r>
              <a:rPr sz="1600" spc="-5" dirty="0">
                <a:latin typeface="Calibri"/>
                <a:cs typeface="Calibri"/>
              </a:rPr>
              <a:t>ст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5" dirty="0">
                <a:latin typeface="Calibri"/>
                <a:cs typeface="Calibri"/>
              </a:rPr>
              <a:t>ме</a:t>
            </a:r>
            <a:r>
              <a:rPr sz="1600" dirty="0">
                <a:latin typeface="Calibri"/>
                <a:cs typeface="Calibri"/>
              </a:rPr>
              <a:t>нтная</a:t>
            </a:r>
          </a:p>
          <a:p>
            <a:pPr marL="127000">
              <a:lnSpc>
                <a:spcPts val="1614"/>
              </a:lnSpc>
            </a:pPr>
            <a:r>
              <a:rPr sz="1600" spc="-10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с</a:t>
            </a:r>
            <a:r>
              <a:rPr sz="1600" spc="-20" dirty="0">
                <a:latin typeface="Calibri"/>
                <a:cs typeface="Calibri"/>
              </a:rPr>
              <a:t>те</a:t>
            </a:r>
            <a:r>
              <a:rPr sz="1600" dirty="0">
                <a:latin typeface="Calibri"/>
                <a:cs typeface="Calibri"/>
              </a:rPr>
              <a:t>ма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па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ения</a:t>
            </a:r>
          </a:p>
          <a:p>
            <a:pPr marL="127000" indent="-114300">
              <a:spcBef>
                <a:spcPts val="105"/>
              </a:spcBef>
              <a:buFont typeface="Calibri"/>
              <a:buChar char="•"/>
              <a:tabLst>
                <a:tab pos="127000" algn="l"/>
              </a:tabLst>
            </a:pPr>
            <a:r>
              <a:rPr sz="1600" dirty="0">
                <a:latin typeface="Calibri"/>
                <a:cs typeface="Calibri"/>
              </a:rPr>
              <a:t>Фу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ни</a:t>
            </a:r>
            <a:r>
              <a:rPr sz="1600" spc="-10" dirty="0">
                <a:latin typeface="Calibri"/>
                <a:cs typeface="Calibri"/>
              </a:rPr>
              <a:t>т</a:t>
            </a:r>
            <a:r>
              <a:rPr sz="1600" dirty="0">
                <a:latin typeface="Calibri"/>
                <a:cs typeface="Calibri"/>
              </a:rPr>
              <a:t>у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а</a:t>
            </a:r>
          </a:p>
          <a:p>
            <a:pPr marL="127000" marR="732155" indent="-114300">
              <a:lnSpc>
                <a:spcPts val="1540"/>
              </a:lnSpc>
              <a:spcBef>
                <a:spcPts val="285"/>
              </a:spcBef>
              <a:buFont typeface="Calibri"/>
              <a:buChar char="•"/>
              <a:tabLst>
                <a:tab pos="127000" algn="l"/>
              </a:tabLst>
            </a:pPr>
            <a:r>
              <a:rPr sz="1600" dirty="0">
                <a:latin typeface="Calibri"/>
                <a:cs typeface="Calibri"/>
              </a:rPr>
              <a:t>Прог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амм</a:t>
            </a:r>
            <a:r>
              <a:rPr sz="1600" spc="-10" dirty="0">
                <a:latin typeface="Calibri"/>
                <a:cs typeface="Calibri"/>
              </a:rPr>
              <a:t>и</a:t>
            </a:r>
            <a:r>
              <a:rPr sz="1600" spc="-20" dirty="0">
                <a:latin typeface="Calibri"/>
                <a:cs typeface="Calibri"/>
              </a:rPr>
              <a:t>р</a:t>
            </a:r>
            <a:r>
              <a:rPr sz="1600" spc="-15" dirty="0">
                <a:latin typeface="Calibri"/>
                <a:cs typeface="Calibri"/>
              </a:rPr>
              <a:t>у</a:t>
            </a:r>
            <a:r>
              <a:rPr sz="1600" spc="-20" dirty="0">
                <a:latin typeface="Calibri"/>
                <a:cs typeface="Calibri"/>
              </a:rPr>
              <a:t>е</a:t>
            </a:r>
            <a:r>
              <a:rPr sz="1600" dirty="0">
                <a:latin typeface="Calibri"/>
                <a:cs typeface="Calibri"/>
              </a:rPr>
              <a:t>мая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 err="1">
                <a:latin typeface="Calibri"/>
                <a:cs typeface="Calibri"/>
              </a:rPr>
              <a:t>пан</a:t>
            </a:r>
            <a:r>
              <a:rPr sz="1600" spc="-30" dirty="0" err="1">
                <a:latin typeface="Calibri"/>
                <a:cs typeface="Calibri"/>
              </a:rPr>
              <a:t>е</a:t>
            </a:r>
            <a:r>
              <a:rPr sz="1600" dirty="0" err="1">
                <a:latin typeface="Calibri"/>
                <a:cs typeface="Calibri"/>
              </a:rPr>
              <a:t>ль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dirty="0" err="1" smtClean="0">
                <a:latin typeface="Calibri"/>
                <a:cs typeface="Calibri"/>
              </a:rPr>
              <a:t>уп</a:t>
            </a:r>
            <a:r>
              <a:rPr sz="1600" spc="-5" dirty="0" err="1" smtClean="0">
                <a:latin typeface="Calibri"/>
                <a:cs typeface="Calibri"/>
              </a:rPr>
              <a:t>р</a:t>
            </a:r>
            <a:r>
              <a:rPr sz="1600" dirty="0" err="1" smtClean="0">
                <a:latin typeface="Calibri"/>
                <a:cs typeface="Calibri"/>
              </a:rPr>
              <a:t>а</a:t>
            </a:r>
            <a:r>
              <a:rPr sz="1600" spc="-15" dirty="0" err="1" smtClean="0">
                <a:latin typeface="Calibri"/>
                <a:cs typeface="Calibri"/>
              </a:rPr>
              <a:t>в</a:t>
            </a:r>
            <a:r>
              <a:rPr sz="1600" dirty="0" err="1" smtClean="0">
                <a:latin typeface="Calibri"/>
                <a:cs typeface="Calibri"/>
              </a:rPr>
              <a:t>ления</a:t>
            </a:r>
            <a:endParaRPr lang="ru-RU" sz="1600" dirty="0" smtClean="0">
              <a:latin typeface="Calibri"/>
              <a:cs typeface="Calibri"/>
            </a:endParaRPr>
          </a:p>
          <a:p>
            <a:pPr marL="127000" indent="-114300">
              <a:spcBef>
                <a:spcPts val="80"/>
              </a:spcBef>
              <a:buFont typeface="Calibri"/>
              <a:buChar char="•"/>
              <a:tabLst>
                <a:tab pos="127000" algn="l"/>
              </a:tabLst>
            </a:pPr>
            <a:r>
              <a:rPr sz="1600" spc="-120" dirty="0" err="1" smtClean="0">
                <a:latin typeface="Calibri"/>
                <a:cs typeface="Calibri"/>
              </a:rPr>
              <a:t>Т</a:t>
            </a:r>
            <a:r>
              <a:rPr sz="1600" spc="-20" dirty="0" err="1" smtClean="0">
                <a:latin typeface="Calibri"/>
                <a:cs typeface="Calibri"/>
              </a:rPr>
              <a:t>е</a:t>
            </a:r>
            <a:r>
              <a:rPr sz="1600" dirty="0" err="1" smtClean="0">
                <a:latin typeface="Calibri"/>
                <a:cs typeface="Calibri"/>
              </a:rPr>
              <a:t>мпе</a:t>
            </a:r>
            <a:r>
              <a:rPr sz="1600" spc="-10" dirty="0" err="1" smtClean="0">
                <a:latin typeface="Calibri"/>
                <a:cs typeface="Calibri"/>
              </a:rPr>
              <a:t>р</a:t>
            </a:r>
            <a:r>
              <a:rPr sz="1600" dirty="0" err="1" smtClean="0">
                <a:latin typeface="Calibri"/>
                <a:cs typeface="Calibri"/>
              </a:rPr>
              <a:t>ату</a:t>
            </a:r>
            <a:r>
              <a:rPr sz="1600" spc="-10" dirty="0" err="1" smtClean="0">
                <a:latin typeface="Calibri"/>
                <a:cs typeface="Calibri"/>
              </a:rPr>
              <a:t>р</a:t>
            </a:r>
            <a:r>
              <a:rPr sz="1600" dirty="0" err="1" smtClean="0">
                <a:latin typeface="Calibri"/>
                <a:cs typeface="Calibri"/>
              </a:rPr>
              <a:t>ный</a:t>
            </a:r>
            <a:r>
              <a:rPr sz="1600" spc="-20" dirty="0" smtClean="0">
                <a:latin typeface="Calibri"/>
                <a:cs typeface="Calibri"/>
              </a:rPr>
              <a:t> </a:t>
            </a:r>
            <a:r>
              <a:rPr sz="1600" dirty="0" err="1" smtClean="0">
                <a:latin typeface="Calibri"/>
                <a:cs typeface="Calibri"/>
              </a:rPr>
              <a:t>да</a:t>
            </a:r>
            <a:r>
              <a:rPr sz="1600" spc="-10" dirty="0" err="1" smtClean="0">
                <a:latin typeface="Calibri"/>
                <a:cs typeface="Calibri"/>
              </a:rPr>
              <a:t>т</a:t>
            </a:r>
            <a:r>
              <a:rPr sz="1600" dirty="0" err="1" smtClean="0">
                <a:latin typeface="Calibri"/>
                <a:cs typeface="Calibri"/>
              </a:rPr>
              <a:t>чи</a:t>
            </a:r>
            <a:r>
              <a:rPr sz="1600" spc="-5" dirty="0" err="1" smtClean="0">
                <a:latin typeface="Calibri"/>
                <a:cs typeface="Calibri"/>
              </a:rPr>
              <a:t>к</a:t>
            </a:r>
            <a:r>
              <a:rPr sz="1600" dirty="0" err="1" smtClean="0">
                <a:latin typeface="Calibri"/>
                <a:cs typeface="Calibri"/>
              </a:rPr>
              <a:t>-</a:t>
            </a:r>
            <a:r>
              <a:rPr sz="1600" spc="-10" dirty="0" err="1" smtClean="0">
                <a:latin typeface="Calibri"/>
                <a:cs typeface="Calibri"/>
              </a:rPr>
              <a:t>щ</a:t>
            </a:r>
            <a:r>
              <a:rPr sz="1600" dirty="0" err="1" smtClean="0">
                <a:latin typeface="Calibri"/>
                <a:cs typeface="Calibri"/>
              </a:rPr>
              <a:t>уп</a:t>
            </a:r>
            <a:endParaRPr lang="ru-RU" sz="1600" dirty="0" smtClean="0">
              <a:latin typeface="Calibri"/>
              <a:cs typeface="Calibri"/>
            </a:endParaRPr>
          </a:p>
          <a:p>
            <a:pPr marL="127000" indent="-114300">
              <a:lnSpc>
                <a:spcPts val="1610"/>
              </a:lnSpc>
              <a:spcBef>
                <a:spcPts val="120"/>
              </a:spcBef>
              <a:buFont typeface="Calibri"/>
              <a:buChar char="•"/>
              <a:tabLst>
                <a:tab pos="127000" algn="l"/>
              </a:tabLst>
            </a:pPr>
            <a:r>
              <a:rPr sz="1600" spc="-20" dirty="0" err="1" smtClean="0">
                <a:latin typeface="Calibri"/>
                <a:cs typeface="Calibri"/>
              </a:rPr>
              <a:t>К</a:t>
            </a:r>
            <a:r>
              <a:rPr sz="1600" dirty="0" err="1" smtClean="0">
                <a:latin typeface="Calibri"/>
                <a:cs typeface="Calibri"/>
              </a:rPr>
              <a:t>омп</a:t>
            </a:r>
            <a:r>
              <a:rPr sz="1600" spc="-10" dirty="0" err="1" smtClean="0">
                <a:latin typeface="Calibri"/>
                <a:cs typeface="Calibri"/>
              </a:rPr>
              <a:t>р</a:t>
            </a:r>
            <a:r>
              <a:rPr sz="1600" spc="-5" dirty="0" err="1" smtClean="0">
                <a:latin typeface="Calibri"/>
                <a:cs typeface="Calibri"/>
              </a:rPr>
              <a:t>е</a:t>
            </a:r>
            <a:r>
              <a:rPr sz="1600" spc="-20" dirty="0" err="1" smtClean="0">
                <a:latin typeface="Calibri"/>
                <a:cs typeface="Calibri"/>
              </a:rPr>
              <a:t>с</a:t>
            </a:r>
            <a:r>
              <a:rPr sz="1600" spc="-10" dirty="0" err="1" smtClean="0">
                <a:latin typeface="Calibri"/>
                <a:cs typeface="Calibri"/>
              </a:rPr>
              <a:t>с</a:t>
            </a:r>
            <a:r>
              <a:rPr sz="1600" dirty="0" err="1" smtClean="0">
                <a:latin typeface="Calibri"/>
                <a:cs typeface="Calibri"/>
              </a:rPr>
              <a:t>орно-</a:t>
            </a:r>
            <a:r>
              <a:rPr sz="1600" spc="-30" dirty="0" err="1" smtClean="0">
                <a:latin typeface="Calibri"/>
                <a:cs typeface="Calibri"/>
              </a:rPr>
              <a:t>к</a:t>
            </a:r>
            <a:r>
              <a:rPr sz="1600" dirty="0" err="1" smtClean="0">
                <a:latin typeface="Calibri"/>
                <a:cs typeface="Calibri"/>
              </a:rPr>
              <a:t>о</a:t>
            </a:r>
            <a:r>
              <a:rPr sz="1600" spc="5" dirty="0" err="1" smtClean="0">
                <a:latin typeface="Calibri"/>
                <a:cs typeface="Calibri"/>
              </a:rPr>
              <a:t>н</a:t>
            </a:r>
            <a:r>
              <a:rPr sz="1600" spc="-20" dirty="0" err="1" smtClean="0">
                <a:latin typeface="Calibri"/>
                <a:cs typeface="Calibri"/>
              </a:rPr>
              <a:t>д</a:t>
            </a:r>
            <a:r>
              <a:rPr sz="1600" spc="-5" dirty="0" err="1" smtClean="0">
                <a:latin typeface="Calibri"/>
                <a:cs typeface="Calibri"/>
              </a:rPr>
              <a:t>е</a:t>
            </a:r>
            <a:r>
              <a:rPr sz="1600" dirty="0" err="1" smtClean="0">
                <a:latin typeface="Calibri"/>
                <a:cs typeface="Calibri"/>
              </a:rPr>
              <a:t>нс</a:t>
            </a:r>
            <a:r>
              <a:rPr sz="1600" spc="-10" dirty="0" err="1" smtClean="0">
                <a:latin typeface="Calibri"/>
                <a:cs typeface="Calibri"/>
              </a:rPr>
              <a:t>а</a:t>
            </a:r>
            <a:r>
              <a:rPr sz="1600" spc="-20" dirty="0" err="1" smtClean="0">
                <a:latin typeface="Calibri"/>
                <a:cs typeface="Calibri"/>
              </a:rPr>
              <a:t>т</a:t>
            </a:r>
            <a:r>
              <a:rPr sz="1600" dirty="0" err="1" smtClean="0">
                <a:latin typeface="Calibri"/>
                <a:cs typeface="Calibri"/>
              </a:rPr>
              <a:t>ор</a:t>
            </a:r>
            <a:r>
              <a:rPr sz="1600" spc="-15" dirty="0" err="1" smtClean="0">
                <a:latin typeface="Calibri"/>
                <a:cs typeface="Calibri"/>
              </a:rPr>
              <a:t>н</a:t>
            </a:r>
            <a:r>
              <a:rPr sz="1600" dirty="0" err="1" smtClean="0">
                <a:latin typeface="Calibri"/>
                <a:cs typeface="Calibri"/>
              </a:rPr>
              <a:t>ый</a:t>
            </a:r>
            <a:endParaRPr sz="1600" dirty="0">
              <a:latin typeface="Calibri"/>
              <a:cs typeface="Calibri"/>
            </a:endParaRPr>
          </a:p>
          <a:p>
            <a:pPr marL="127000">
              <a:lnSpc>
                <a:spcPts val="1610"/>
              </a:lnSpc>
            </a:pPr>
            <a:r>
              <a:rPr sz="1600" dirty="0">
                <a:latin typeface="Calibri"/>
                <a:cs typeface="Calibri"/>
              </a:rPr>
              <a:t>а</a:t>
            </a:r>
            <a:r>
              <a:rPr sz="1600" spc="-10" dirty="0">
                <a:latin typeface="Calibri"/>
                <a:cs typeface="Calibri"/>
              </a:rPr>
              <a:t>гр</a:t>
            </a:r>
            <a:r>
              <a:rPr sz="1600" dirty="0">
                <a:latin typeface="Calibri"/>
                <a:cs typeface="Calibri"/>
              </a:rPr>
              <a:t>е</a:t>
            </a:r>
            <a:r>
              <a:rPr sz="1600" spc="-10" dirty="0">
                <a:latin typeface="Calibri"/>
                <a:cs typeface="Calibri"/>
              </a:rPr>
              <a:t>г</a:t>
            </a:r>
            <a:r>
              <a:rPr sz="1600" dirty="0">
                <a:latin typeface="Calibri"/>
                <a:cs typeface="Calibri"/>
              </a:rPr>
              <a:t>ат </a:t>
            </a:r>
            <a:r>
              <a:rPr sz="1600" spc="5" dirty="0">
                <a:latin typeface="Calibri"/>
                <a:cs typeface="Calibri"/>
              </a:rPr>
              <a:t>н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аме</a:t>
            </a:r>
          </a:p>
        </p:txBody>
      </p:sp>
      <p:sp>
        <p:nvSpPr>
          <p:cNvPr id="12" name="object 12"/>
          <p:cNvSpPr/>
          <p:nvPr/>
        </p:nvSpPr>
        <p:spPr>
          <a:xfrm>
            <a:off x="3649218" y="4505706"/>
            <a:ext cx="1473835" cy="1015365"/>
          </a:xfrm>
          <a:custGeom>
            <a:avLst/>
            <a:gdLst/>
            <a:ahLst/>
            <a:cxnLst/>
            <a:rect l="l" t="t" r="r" b="b"/>
            <a:pathLst>
              <a:path w="1473835" h="1015364">
                <a:moveTo>
                  <a:pt x="0" y="169164"/>
                </a:moveTo>
                <a:lnTo>
                  <a:pt x="5525" y="126092"/>
                </a:lnTo>
                <a:lnTo>
                  <a:pt x="21166" y="87129"/>
                </a:lnTo>
                <a:lnTo>
                  <a:pt x="45518" y="53680"/>
                </a:lnTo>
                <a:lnTo>
                  <a:pt x="77178" y="27146"/>
                </a:lnTo>
                <a:lnTo>
                  <a:pt x="114743" y="8933"/>
                </a:lnTo>
                <a:lnTo>
                  <a:pt x="156809" y="443"/>
                </a:lnTo>
                <a:lnTo>
                  <a:pt x="1304544" y="0"/>
                </a:lnTo>
                <a:lnTo>
                  <a:pt x="1319271" y="631"/>
                </a:lnTo>
                <a:lnTo>
                  <a:pt x="1361129" y="9684"/>
                </a:lnTo>
                <a:lnTo>
                  <a:pt x="1398409" y="28384"/>
                </a:lnTo>
                <a:lnTo>
                  <a:pt x="1429710" y="55329"/>
                </a:lnTo>
                <a:lnTo>
                  <a:pt x="1453626" y="89113"/>
                </a:lnTo>
                <a:lnTo>
                  <a:pt x="1468754" y="128335"/>
                </a:lnTo>
                <a:lnTo>
                  <a:pt x="1473708" y="845820"/>
                </a:lnTo>
                <a:lnTo>
                  <a:pt x="1473076" y="860547"/>
                </a:lnTo>
                <a:lnTo>
                  <a:pt x="1464023" y="902405"/>
                </a:lnTo>
                <a:lnTo>
                  <a:pt x="1445323" y="939685"/>
                </a:lnTo>
                <a:lnTo>
                  <a:pt x="1418378" y="970986"/>
                </a:lnTo>
                <a:lnTo>
                  <a:pt x="1384594" y="994902"/>
                </a:lnTo>
                <a:lnTo>
                  <a:pt x="1345372" y="1010030"/>
                </a:lnTo>
                <a:lnTo>
                  <a:pt x="169163" y="1014984"/>
                </a:lnTo>
                <a:lnTo>
                  <a:pt x="154436" y="1014352"/>
                </a:lnTo>
                <a:lnTo>
                  <a:pt x="112578" y="1005299"/>
                </a:lnTo>
                <a:lnTo>
                  <a:pt x="75298" y="986599"/>
                </a:lnTo>
                <a:lnTo>
                  <a:pt x="43997" y="959654"/>
                </a:lnTo>
                <a:lnTo>
                  <a:pt x="20081" y="925870"/>
                </a:lnTo>
                <a:lnTo>
                  <a:pt x="4953" y="886648"/>
                </a:lnTo>
                <a:lnTo>
                  <a:pt x="0" y="16916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33310" y="5876849"/>
            <a:ext cx="1368997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9710" marR="5080" indent="-207645">
              <a:lnSpc>
                <a:spcPts val="1430"/>
              </a:lnSpc>
            </a:pPr>
            <a:r>
              <a:rPr sz="1400" spc="-10" dirty="0">
                <a:latin typeface="Calibri"/>
                <a:cs typeface="Calibri"/>
              </a:rPr>
              <a:t>Ц</a:t>
            </a:r>
            <a:r>
              <a:rPr sz="1400" spc="-20" dirty="0">
                <a:latin typeface="Calibri"/>
                <a:cs typeface="Calibri"/>
              </a:rPr>
              <a:t>иф</a:t>
            </a:r>
            <a:r>
              <a:rPr sz="1400" spc="-10" dirty="0">
                <a:latin typeface="Calibri"/>
                <a:cs typeface="Calibri"/>
              </a:rPr>
              <a:t>ров</a:t>
            </a:r>
            <a:r>
              <a:rPr sz="1400" spc="-5" dirty="0">
                <a:latin typeface="Calibri"/>
                <a:cs typeface="Calibri"/>
              </a:rPr>
              <a:t>а</a:t>
            </a:r>
            <a:r>
              <a:rPr sz="1400" spc="-10" dirty="0">
                <a:latin typeface="Calibri"/>
                <a:cs typeface="Calibri"/>
              </a:rPr>
              <a:t>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пан</a:t>
            </a:r>
            <a:r>
              <a:rPr sz="1400" spc="-30" dirty="0">
                <a:latin typeface="Calibri"/>
                <a:cs typeface="Calibri"/>
              </a:rPr>
              <a:t>е</a:t>
            </a:r>
            <a:r>
              <a:rPr sz="1400" spc="-10" dirty="0">
                <a:latin typeface="Calibri"/>
                <a:cs typeface="Calibri"/>
              </a:rPr>
              <a:t>ль упра</a:t>
            </a:r>
            <a:r>
              <a:rPr sz="1400" spc="-20" dirty="0">
                <a:latin typeface="Calibri"/>
                <a:cs typeface="Calibri"/>
              </a:rPr>
              <a:t>в</a:t>
            </a:r>
            <a:r>
              <a:rPr sz="1400" spc="-10" dirty="0">
                <a:latin typeface="Calibri"/>
                <a:cs typeface="Calibri"/>
              </a:rPr>
              <a:t>лен</a:t>
            </a:r>
            <a:r>
              <a:rPr sz="1400" spc="-20" dirty="0">
                <a:latin typeface="Calibri"/>
                <a:cs typeface="Calibri"/>
              </a:rPr>
              <a:t>и</a:t>
            </a:r>
            <a:r>
              <a:rPr sz="1400" spc="-10" dirty="0">
                <a:latin typeface="Calibri"/>
                <a:cs typeface="Calibri"/>
              </a:rPr>
              <a:t>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61529" y="4320429"/>
            <a:ext cx="1863675" cy="1203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70754" y="4505706"/>
            <a:ext cx="1473835" cy="1015365"/>
          </a:xfrm>
          <a:custGeom>
            <a:avLst/>
            <a:gdLst/>
            <a:ahLst/>
            <a:cxnLst/>
            <a:rect l="l" t="t" r="r" b="b"/>
            <a:pathLst>
              <a:path w="1473835" h="1015364">
                <a:moveTo>
                  <a:pt x="0" y="169164"/>
                </a:moveTo>
                <a:lnTo>
                  <a:pt x="5525" y="126092"/>
                </a:lnTo>
                <a:lnTo>
                  <a:pt x="21166" y="87129"/>
                </a:lnTo>
                <a:lnTo>
                  <a:pt x="45518" y="53680"/>
                </a:lnTo>
                <a:lnTo>
                  <a:pt x="77178" y="27146"/>
                </a:lnTo>
                <a:lnTo>
                  <a:pt x="114743" y="8933"/>
                </a:lnTo>
                <a:lnTo>
                  <a:pt x="156809" y="443"/>
                </a:lnTo>
                <a:lnTo>
                  <a:pt x="1304544" y="0"/>
                </a:lnTo>
                <a:lnTo>
                  <a:pt x="1319271" y="631"/>
                </a:lnTo>
                <a:lnTo>
                  <a:pt x="1361129" y="9684"/>
                </a:lnTo>
                <a:lnTo>
                  <a:pt x="1398409" y="28384"/>
                </a:lnTo>
                <a:lnTo>
                  <a:pt x="1429710" y="55329"/>
                </a:lnTo>
                <a:lnTo>
                  <a:pt x="1453626" y="89113"/>
                </a:lnTo>
                <a:lnTo>
                  <a:pt x="1468754" y="128335"/>
                </a:lnTo>
                <a:lnTo>
                  <a:pt x="1473708" y="845820"/>
                </a:lnTo>
                <a:lnTo>
                  <a:pt x="1473076" y="860547"/>
                </a:lnTo>
                <a:lnTo>
                  <a:pt x="1464023" y="902405"/>
                </a:lnTo>
                <a:lnTo>
                  <a:pt x="1445323" y="939685"/>
                </a:lnTo>
                <a:lnTo>
                  <a:pt x="1418378" y="970986"/>
                </a:lnTo>
                <a:lnTo>
                  <a:pt x="1384594" y="994902"/>
                </a:lnTo>
                <a:lnTo>
                  <a:pt x="1345372" y="1010030"/>
                </a:lnTo>
                <a:lnTo>
                  <a:pt x="169163" y="1014984"/>
                </a:lnTo>
                <a:lnTo>
                  <a:pt x="154436" y="1014352"/>
                </a:lnTo>
                <a:lnTo>
                  <a:pt x="112578" y="1005299"/>
                </a:lnTo>
                <a:lnTo>
                  <a:pt x="75298" y="986599"/>
                </a:lnTo>
                <a:lnTo>
                  <a:pt x="43997" y="959654"/>
                </a:lnTo>
                <a:lnTo>
                  <a:pt x="20081" y="925870"/>
                </a:lnTo>
                <a:lnTo>
                  <a:pt x="4953" y="886648"/>
                </a:lnTo>
                <a:lnTo>
                  <a:pt x="0" y="16916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60204" y="5600120"/>
            <a:ext cx="1493546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0" marR="5080" indent="-146685">
              <a:lnSpc>
                <a:spcPts val="1430"/>
              </a:lnSpc>
            </a:pPr>
            <a:r>
              <a:rPr sz="1400" spc="-130" dirty="0">
                <a:latin typeface="Calibri"/>
                <a:cs typeface="Calibri"/>
              </a:rPr>
              <a:t>Т</a:t>
            </a:r>
            <a:r>
              <a:rPr sz="1400" spc="-20" dirty="0">
                <a:latin typeface="Calibri"/>
                <a:cs typeface="Calibri"/>
              </a:rPr>
              <a:t>е</a:t>
            </a:r>
            <a:r>
              <a:rPr sz="1400" spc="-10" dirty="0">
                <a:latin typeface="Calibri"/>
                <a:cs typeface="Calibri"/>
              </a:rPr>
              <a:t>мпер</a:t>
            </a:r>
            <a:r>
              <a:rPr sz="1400" spc="-5" dirty="0">
                <a:latin typeface="Calibri"/>
                <a:cs typeface="Calibri"/>
              </a:rPr>
              <a:t>а</a:t>
            </a:r>
            <a:r>
              <a:rPr sz="1400" spc="-10" dirty="0">
                <a:latin typeface="Calibri"/>
                <a:cs typeface="Calibri"/>
              </a:rPr>
              <a:t>ту</a:t>
            </a:r>
            <a:r>
              <a:rPr sz="1400" spc="-5" dirty="0">
                <a:latin typeface="Calibri"/>
                <a:cs typeface="Calibri"/>
              </a:rPr>
              <a:t>р</a:t>
            </a:r>
            <a:r>
              <a:rPr sz="1400" spc="-10" dirty="0">
                <a:latin typeface="Calibri"/>
                <a:cs typeface="Calibri"/>
              </a:rPr>
              <a:t>ный дат</a:t>
            </a:r>
            <a:r>
              <a:rPr sz="1400" spc="-5" dirty="0">
                <a:latin typeface="Calibri"/>
                <a:cs typeface="Calibri"/>
              </a:rPr>
              <a:t>ч</a:t>
            </a:r>
            <a:r>
              <a:rPr sz="1400" spc="-20" dirty="0">
                <a:latin typeface="Calibri"/>
                <a:cs typeface="Calibri"/>
              </a:rPr>
              <a:t>и</a:t>
            </a:r>
            <a:r>
              <a:rPr sz="1400" spc="-10" dirty="0">
                <a:latin typeface="Calibri"/>
                <a:cs typeface="Calibri"/>
              </a:rPr>
              <a:t>к-</a:t>
            </a:r>
            <a:r>
              <a:rPr sz="1400" spc="-25" dirty="0">
                <a:latin typeface="Calibri"/>
                <a:cs typeface="Calibri"/>
              </a:rPr>
              <a:t>щ</a:t>
            </a:r>
            <a:r>
              <a:rPr sz="1400" spc="-10" dirty="0">
                <a:latin typeface="Calibri"/>
                <a:cs typeface="Calibri"/>
              </a:rPr>
              <a:t>уп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73421" y="3995575"/>
            <a:ext cx="2045591" cy="246221"/>
          </a:xfrm>
          <a:prstGeom prst="rect">
            <a:avLst/>
          </a:prstGeom>
          <a:solidFill>
            <a:srgbClr val="4AACC5"/>
          </a:solidFill>
        </p:spPr>
        <p:txBody>
          <a:bodyPr vert="horz" wrap="square" lIns="0" tIns="0" rIns="0" bIns="0" rtlCol="0">
            <a:spAutoFit/>
          </a:bodyPr>
          <a:lstStyle/>
          <a:p>
            <a:pPr marL="427355"/>
            <a:r>
              <a:rPr sz="1600" dirty="0">
                <a:latin typeface="Calibri"/>
                <a:cs typeface="Calibri"/>
              </a:rPr>
              <a:t>Б</a:t>
            </a:r>
            <a:r>
              <a:rPr sz="1600" spc="5" dirty="0">
                <a:latin typeface="Calibri"/>
                <a:cs typeface="Calibri"/>
              </a:rPr>
              <a:t>ло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уп</a:t>
            </a:r>
            <a:r>
              <a:rPr sz="1600" spc="-5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1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ления</a:t>
            </a:r>
          </a:p>
        </p:txBody>
      </p:sp>
      <p:sp>
        <p:nvSpPr>
          <p:cNvPr id="18" name="object 18"/>
          <p:cNvSpPr/>
          <p:nvPr/>
        </p:nvSpPr>
        <p:spPr>
          <a:xfrm>
            <a:off x="6744589" y="1627495"/>
            <a:ext cx="1418845" cy="605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3970" y="4476389"/>
            <a:ext cx="1280597" cy="2124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44589" y="2684848"/>
            <a:ext cx="1293281" cy="830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573011" y="3453381"/>
            <a:ext cx="219430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л</a:t>
            </a:r>
            <a:r>
              <a:rPr sz="1600" spc="-60" dirty="0">
                <a:latin typeface="Calibri"/>
                <a:cs typeface="Calibri"/>
              </a:rPr>
              <a:t>ь</a:t>
            </a:r>
            <a:r>
              <a:rPr sz="1600" dirty="0">
                <a:latin typeface="Calibri"/>
                <a:cs typeface="Calibri"/>
              </a:rPr>
              <a:t>т</a:t>
            </a:r>
            <a:r>
              <a:rPr sz="1600" spc="-10" dirty="0">
                <a:latin typeface="Calibri"/>
                <a:cs typeface="Calibri"/>
              </a:rPr>
              <a:t>р</a:t>
            </a:r>
            <a:r>
              <a:rPr sz="1600" dirty="0">
                <a:latin typeface="Calibri"/>
                <a:cs typeface="Calibri"/>
              </a:rPr>
              <a:t>афи</a:t>
            </a:r>
            <a:r>
              <a:rPr sz="1600" spc="-25" dirty="0">
                <a:latin typeface="Calibri"/>
                <a:cs typeface="Calibri"/>
              </a:rPr>
              <a:t>о</a:t>
            </a:r>
            <a:r>
              <a:rPr sz="1600" dirty="0">
                <a:latin typeface="Calibri"/>
                <a:cs typeface="Calibri"/>
              </a:rPr>
              <a:t>ле</a:t>
            </a:r>
            <a:r>
              <a:rPr sz="1600" spc="-15" dirty="0">
                <a:latin typeface="Calibri"/>
                <a:cs typeface="Calibri"/>
              </a:rPr>
              <a:t>т</a:t>
            </a:r>
            <a:r>
              <a:rPr sz="1600" dirty="0">
                <a:latin typeface="Calibri"/>
                <a:cs typeface="Calibri"/>
              </a:rPr>
              <a:t>овая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лампа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736910" y="2541815"/>
            <a:ext cx="105105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dirty="0">
                <a:latin typeface="Calibri"/>
                <a:cs typeface="Calibri"/>
              </a:rPr>
              <a:t>Па</a:t>
            </a:r>
            <a:r>
              <a:rPr sz="1600" spc="5" dirty="0">
                <a:latin typeface="Calibri"/>
                <a:cs typeface="Calibri"/>
              </a:rPr>
              <a:t>н</a:t>
            </a:r>
            <a:r>
              <a:rPr sz="1600" spc="-20" dirty="0">
                <a:latin typeface="Calibri"/>
                <a:cs typeface="Calibri"/>
              </a:rPr>
              <a:t>д</a:t>
            </a:r>
            <a:r>
              <a:rPr sz="1600" dirty="0">
                <a:latin typeface="Calibri"/>
                <a:cs typeface="Calibri"/>
              </a:rPr>
              <a:t>ус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908228" y="2286859"/>
            <a:ext cx="95266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dirty="0">
                <a:latin typeface="Calibri"/>
                <a:cs typeface="Calibri"/>
              </a:rPr>
              <a:t>Пр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dirty="0">
                <a:latin typeface="Calibri"/>
                <a:cs typeface="Calibri"/>
              </a:rPr>
              <a:t>т</a:t>
            </a:r>
            <a:r>
              <a:rPr sz="1600" spc="-10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вень</a:t>
            </a:r>
          </a:p>
        </p:txBody>
      </p:sp>
      <p:sp>
        <p:nvSpPr>
          <p:cNvPr id="25" name="object 25"/>
          <p:cNvSpPr/>
          <p:nvPr/>
        </p:nvSpPr>
        <p:spPr>
          <a:xfrm>
            <a:off x="478892" y="3721798"/>
            <a:ext cx="1643250" cy="24401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744589" y="1047771"/>
            <a:ext cx="1678158" cy="307777"/>
          </a:xfrm>
          <a:prstGeom prst="rect">
            <a:avLst/>
          </a:prstGeom>
          <a:solidFill>
            <a:srgbClr val="4AACC5"/>
          </a:solidFill>
        </p:spPr>
        <p:txBody>
          <a:bodyPr vert="horz" wrap="square" lIns="0" tIns="0" rIns="0" bIns="0" rtlCol="0">
            <a:spAutoFit/>
          </a:bodyPr>
          <a:lstStyle/>
          <a:p>
            <a:pPr marL="328295"/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О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п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ции</a:t>
            </a:r>
          </a:p>
        </p:txBody>
      </p:sp>
      <p:sp>
        <p:nvSpPr>
          <p:cNvPr id="29" name="object 29"/>
          <p:cNvSpPr/>
          <p:nvPr/>
        </p:nvSpPr>
        <p:spPr>
          <a:xfrm>
            <a:off x="8382368" y="2012591"/>
            <a:ext cx="1359407" cy="5242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775075" y="4754386"/>
            <a:ext cx="246221" cy="1514694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/>
            <a:r>
              <a:rPr sz="1600" spc="-125" dirty="0">
                <a:latin typeface="Calibri"/>
                <a:cs typeface="Calibri"/>
              </a:rPr>
              <a:t>Т</a:t>
            </a:r>
            <a:r>
              <a:rPr sz="1600" spc="-30" dirty="0">
                <a:latin typeface="Calibri"/>
                <a:cs typeface="Calibri"/>
              </a:rPr>
              <a:t>е</a:t>
            </a:r>
            <a:r>
              <a:rPr sz="1600" dirty="0">
                <a:latin typeface="Calibri"/>
                <a:cs typeface="Calibri"/>
              </a:rPr>
              <a:t>л</a:t>
            </a:r>
            <a:r>
              <a:rPr sz="1600" spc="-30" dirty="0">
                <a:latin typeface="Calibri"/>
                <a:cs typeface="Calibri"/>
              </a:rPr>
              <a:t>е</a:t>
            </a:r>
            <a:r>
              <a:rPr sz="1600" dirty="0">
                <a:latin typeface="Calibri"/>
                <a:cs typeface="Calibri"/>
              </a:rPr>
              <a:t>ж</a:t>
            </a:r>
            <a:r>
              <a:rPr sz="1600" spc="-30" dirty="0">
                <a:latin typeface="Calibri"/>
                <a:cs typeface="Calibri"/>
              </a:rPr>
              <a:t>к</a:t>
            </a:r>
            <a:r>
              <a:rPr sz="1600" spc="-5" dirty="0">
                <a:latin typeface="Calibri"/>
                <a:cs typeface="Calibri"/>
              </a:rPr>
              <a:t>а</a:t>
            </a:r>
            <a:r>
              <a:rPr sz="1600" dirty="0">
                <a:latin typeface="Calibri"/>
                <a:cs typeface="Calibri"/>
              </a:rPr>
              <a:t>-</a:t>
            </a:r>
            <a:r>
              <a:rPr sz="1600" spc="-10" dirty="0">
                <a:latin typeface="Calibri"/>
                <a:cs typeface="Calibri"/>
              </a:rPr>
              <a:t>ш</a:t>
            </a:r>
            <a:r>
              <a:rPr sz="1600" dirty="0">
                <a:latin typeface="Calibri"/>
                <a:cs typeface="Calibri"/>
              </a:rPr>
              <a:t>п</a:t>
            </a:r>
            <a:r>
              <a:rPr sz="1600" spc="-10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ль</a:t>
            </a:r>
            <a:r>
              <a:rPr sz="1600" spc="-30" dirty="0">
                <a:latin typeface="Calibri"/>
                <a:cs typeface="Calibri"/>
              </a:rPr>
              <a:t>к</a:t>
            </a:r>
            <a:r>
              <a:rPr sz="1600" dirty="0">
                <a:latin typeface="Calibri"/>
                <a:cs typeface="Calibri"/>
              </a:rPr>
              <a:t>а</a:t>
            </a:r>
          </a:p>
        </p:txBody>
      </p:sp>
      <p:sp>
        <p:nvSpPr>
          <p:cNvPr id="31" name="object 31"/>
          <p:cNvSpPr/>
          <p:nvPr/>
        </p:nvSpPr>
        <p:spPr>
          <a:xfrm>
            <a:off x="6426286" y="3986538"/>
            <a:ext cx="463422" cy="4308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976484" y="3955759"/>
            <a:ext cx="221503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20" dirty="0">
                <a:latin typeface="Calibri"/>
                <a:cs typeface="Calibri"/>
              </a:rPr>
              <a:t>К</a:t>
            </a:r>
            <a:r>
              <a:rPr sz="1600" dirty="0">
                <a:latin typeface="Calibri"/>
                <a:cs typeface="Calibri"/>
              </a:rPr>
              <a:t>ор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dirty="0">
                <a:latin typeface="Calibri"/>
                <a:cs typeface="Calibri"/>
              </a:rPr>
              <a:t>т</a:t>
            </a:r>
            <a:r>
              <a:rPr sz="1600" spc="-10" dirty="0">
                <a:latin typeface="Calibri"/>
                <a:cs typeface="Calibri"/>
              </a:rPr>
              <a:t>к</a:t>
            </a:r>
            <a:r>
              <a:rPr sz="1600" dirty="0">
                <a:latin typeface="Calibri"/>
                <a:cs typeface="Calibri"/>
              </a:rPr>
              <a:t>ие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ср</a:t>
            </a:r>
            <a:r>
              <a:rPr sz="1600" dirty="0">
                <a:latin typeface="Calibri"/>
                <a:cs typeface="Calibri"/>
              </a:rPr>
              <a:t>оки</a:t>
            </a:r>
          </a:p>
          <a:p>
            <a:pPr marL="12700"/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з</a:t>
            </a:r>
            <a:r>
              <a:rPr sz="1600" spc="-20" dirty="0">
                <a:latin typeface="Calibri"/>
                <a:cs typeface="Calibri"/>
              </a:rPr>
              <a:t>г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spc="-20" dirty="0">
                <a:latin typeface="Calibri"/>
                <a:cs typeface="Calibri"/>
              </a:rPr>
              <a:t>т</a:t>
            </a:r>
            <a:r>
              <a:rPr sz="160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ления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dirty="0">
                <a:latin typeface="Calibri"/>
                <a:cs typeface="Calibri"/>
              </a:rPr>
              <a:t>4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</a:t>
            </a:r>
            <a:r>
              <a:rPr sz="1600" spc="-30" dirty="0">
                <a:latin typeface="Calibri"/>
                <a:cs typeface="Calibri"/>
              </a:rPr>
              <a:t>е</a:t>
            </a:r>
            <a:r>
              <a:rPr sz="1600" spc="-20" dirty="0">
                <a:latin typeface="Calibri"/>
                <a:cs typeface="Calibri"/>
              </a:rPr>
              <a:t>д</a:t>
            </a:r>
            <a:r>
              <a:rPr sz="1600" spc="-30" dirty="0">
                <a:latin typeface="Calibri"/>
                <a:cs typeface="Calibri"/>
              </a:rPr>
              <a:t>е</a:t>
            </a:r>
            <a:r>
              <a:rPr sz="1600" dirty="0">
                <a:latin typeface="Calibri"/>
                <a:cs typeface="Calibri"/>
              </a:rPr>
              <a:t>ли)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7626859" y="5546472"/>
            <a:ext cx="2990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343139" y="559384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4" h="56514">
                <a:moveTo>
                  <a:pt x="49910" y="0"/>
                </a:moveTo>
                <a:lnTo>
                  <a:pt x="14096" y="0"/>
                </a:lnTo>
                <a:lnTo>
                  <a:pt x="0" y="28194"/>
                </a:lnTo>
                <a:lnTo>
                  <a:pt x="14096" y="56388"/>
                </a:lnTo>
                <a:lnTo>
                  <a:pt x="49910" y="56388"/>
                </a:lnTo>
                <a:lnTo>
                  <a:pt x="64007" y="28194"/>
                </a:lnTo>
                <a:lnTo>
                  <a:pt x="49910" y="0"/>
                </a:lnTo>
                <a:close/>
              </a:path>
            </a:pathLst>
          </a:custGeom>
          <a:solidFill>
            <a:srgbClr val="C2E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445245" y="5650230"/>
            <a:ext cx="66040" cy="56515"/>
          </a:xfrm>
          <a:custGeom>
            <a:avLst/>
            <a:gdLst/>
            <a:ahLst/>
            <a:cxnLst/>
            <a:rect l="l" t="t" r="r" b="b"/>
            <a:pathLst>
              <a:path w="66040" h="56514">
                <a:moveTo>
                  <a:pt x="51434" y="0"/>
                </a:moveTo>
                <a:lnTo>
                  <a:pt x="14097" y="0"/>
                </a:lnTo>
                <a:lnTo>
                  <a:pt x="0" y="28194"/>
                </a:lnTo>
                <a:lnTo>
                  <a:pt x="14097" y="56388"/>
                </a:lnTo>
                <a:lnTo>
                  <a:pt x="51434" y="56388"/>
                </a:lnTo>
                <a:lnTo>
                  <a:pt x="65531" y="28194"/>
                </a:lnTo>
                <a:lnTo>
                  <a:pt x="51434" y="0"/>
                </a:lnTo>
                <a:close/>
              </a:path>
            </a:pathLst>
          </a:custGeom>
          <a:solidFill>
            <a:srgbClr val="C2E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Заголовок 1"/>
          <p:cNvSpPr>
            <a:spLocks noGrp="1"/>
          </p:cNvSpPr>
          <p:nvPr>
            <p:ph type="title"/>
          </p:nvPr>
        </p:nvSpPr>
        <p:spPr>
          <a:xfrm>
            <a:off x="307324" y="95247"/>
            <a:ext cx="8596668" cy="6580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Камеры шоковой заморозки </a:t>
            </a:r>
            <a:endParaRPr lang="ru-RU" sz="32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56" name="Рисунок 5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57" y="195200"/>
            <a:ext cx="1272541" cy="512636"/>
          </a:xfrm>
          <a:prstGeom prst="rect">
            <a:avLst/>
          </a:prstGeom>
          <a:noFill/>
        </p:spPr>
      </p:pic>
      <p:sp>
        <p:nvSpPr>
          <p:cNvPr id="57" name="object 26"/>
          <p:cNvSpPr txBox="1"/>
          <p:nvPr/>
        </p:nvSpPr>
        <p:spPr>
          <a:xfrm>
            <a:off x="348312" y="3285061"/>
            <a:ext cx="2105060" cy="246221"/>
          </a:xfrm>
          <a:prstGeom prst="rect">
            <a:avLst/>
          </a:prstGeom>
          <a:solidFill>
            <a:srgbClr val="4AACC5"/>
          </a:solidFill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Ра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п</a:t>
            </a:r>
            <a:r>
              <a:rPr sz="1600" spc="-25" dirty="0">
                <a:latin typeface="Calibri"/>
                <a:cs typeface="Calibri"/>
              </a:rPr>
              <a:t>о</a:t>
            </a:r>
            <a:r>
              <a:rPr sz="1600" dirty="0">
                <a:latin typeface="Calibri"/>
                <a:cs typeface="Calibri"/>
              </a:rPr>
              <a:t>л</a:t>
            </a:r>
            <a:r>
              <a:rPr sz="1600" spc="-10" dirty="0">
                <a:latin typeface="Calibri"/>
                <a:cs typeface="Calibri"/>
              </a:rPr>
              <a:t>о</a:t>
            </a:r>
            <a:r>
              <a:rPr sz="1600" spc="-15" dirty="0">
                <a:latin typeface="Calibri"/>
                <a:cs typeface="Calibri"/>
              </a:rPr>
              <a:t>ж</a:t>
            </a:r>
            <a:r>
              <a:rPr sz="1600" dirty="0">
                <a:latin typeface="Calibri"/>
                <a:cs typeface="Calibri"/>
              </a:rPr>
              <a:t>е</a:t>
            </a:r>
            <a:r>
              <a:rPr sz="1600" spc="-5" dirty="0">
                <a:latin typeface="Calibri"/>
                <a:cs typeface="Calibri"/>
              </a:rPr>
              <a:t>н</a:t>
            </a:r>
            <a:r>
              <a:rPr sz="1600" dirty="0">
                <a:latin typeface="Calibri"/>
                <a:cs typeface="Calibri"/>
              </a:rPr>
              <a:t>ие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дверей</a:t>
            </a:r>
          </a:p>
        </p:txBody>
      </p:sp>
      <p:sp>
        <p:nvSpPr>
          <p:cNvPr id="58" name="Подзаголовок 2"/>
          <p:cNvSpPr txBox="1">
            <a:spLocks/>
          </p:cNvSpPr>
          <p:nvPr/>
        </p:nvSpPr>
        <p:spPr>
          <a:xfrm>
            <a:off x="591821" y="6366867"/>
            <a:ext cx="2226733" cy="491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www.irbispro.ru</a:t>
            </a:r>
            <a:endParaRPr lang="ru-RU" sz="2400" i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95227" y="6308209"/>
            <a:ext cx="683339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bg1"/>
                </a:solidFill>
              </a:rPr>
              <a:t>8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8163" y="4284860"/>
            <a:ext cx="1138539" cy="1488965"/>
          </a:xfrm>
          <a:prstGeom prst="rect">
            <a:avLst/>
          </a:prstGeom>
        </p:spPr>
      </p:pic>
      <p:pic>
        <p:nvPicPr>
          <p:cNvPr id="37" name="Рисунок 3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  <p:pic>
        <p:nvPicPr>
          <p:cNvPr id="38" name="Рисунок 37"/>
          <p:cNvPicPr/>
          <p:nvPr/>
        </p:nvPicPr>
        <p:blipFill rotWithShape="1">
          <a:blip r:embed="rId12"/>
          <a:srcRect l="23250" t="36172" r="61518" b="42022"/>
          <a:stretch/>
        </p:blipFill>
        <p:spPr bwMode="auto">
          <a:xfrm>
            <a:off x="458634" y="1047771"/>
            <a:ext cx="1994737" cy="1949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99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8" y="228535"/>
            <a:ext cx="8596668" cy="7038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Секционные шкафы «</a:t>
            </a:r>
            <a:r>
              <a:rPr lang="en-US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POLYBOX</a:t>
            </a:r>
            <a:r>
              <a:rPr lang="ru-RU" sz="32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»</a:t>
            </a:r>
            <a:endParaRPr lang="ru-RU" sz="3200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8060" y="6435227"/>
            <a:ext cx="2226733" cy="415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www.irbispro.ru</a:t>
            </a:r>
            <a:endParaRPr lang="ru-RU" sz="2400" i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21163" y="6277967"/>
            <a:ext cx="683339" cy="365125"/>
          </a:xfrm>
        </p:spPr>
        <p:txBody>
          <a:bodyPr/>
          <a:lstStyle/>
          <a:p>
            <a:fld id="{B0094E16-CB0E-4E54-BE1E-6697CF500DEF}" type="slidenum">
              <a:rPr lang="ru-RU" sz="1800" smtClean="0">
                <a:solidFill>
                  <a:schemeClr val="bg1"/>
                </a:solidFill>
                <a:latin typeface="Calibri" panose="020F0502020204030204" pitchFamily="34" charset="0"/>
              </a:rPr>
              <a:t>9</a:t>
            </a:fld>
            <a:endParaRPr lang="ru-RU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5400000">
            <a:off x="9647660" y="1974510"/>
            <a:ext cx="4279464" cy="703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b="1" dirty="0">
              <a:solidFill>
                <a:srgbClr val="7BE6E9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52" y="257807"/>
            <a:ext cx="1474836" cy="612349"/>
          </a:xfrm>
          <a:prstGeom prst="rect">
            <a:avLst/>
          </a:prstGeom>
          <a:noFill/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3244296"/>
            <a:ext cx="5635414" cy="1986616"/>
          </a:xfrm>
        </p:spPr>
        <p:txBody>
          <a:bodyPr>
            <a:norm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pc="-45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днов</a:t>
            </a:r>
            <a:r>
              <a:rPr lang="ru-RU" spc="-10" dirty="0">
                <a:latin typeface="Calibri"/>
                <a:cs typeface="Calibri"/>
              </a:rPr>
              <a:t>р</a:t>
            </a:r>
            <a:r>
              <a:rPr lang="ru-RU" spc="-20" dirty="0">
                <a:latin typeface="Calibri"/>
                <a:cs typeface="Calibri"/>
              </a:rPr>
              <a:t>е</a:t>
            </a:r>
            <a:r>
              <a:rPr lang="ru-RU" dirty="0">
                <a:latin typeface="Calibri"/>
                <a:cs typeface="Calibri"/>
              </a:rPr>
              <a:t>м</a:t>
            </a:r>
            <a:r>
              <a:rPr lang="ru-RU" spc="-5" dirty="0">
                <a:latin typeface="Calibri"/>
                <a:cs typeface="Calibri"/>
              </a:rPr>
              <a:t>е</a:t>
            </a:r>
            <a:r>
              <a:rPr lang="ru-RU" dirty="0">
                <a:latin typeface="Calibri"/>
                <a:cs typeface="Calibri"/>
              </a:rPr>
              <a:t>нное</a:t>
            </a:r>
            <a:r>
              <a:rPr lang="ru-RU" spc="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хранение</a:t>
            </a:r>
            <a:r>
              <a:rPr lang="ru-RU" spc="-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в</a:t>
            </a:r>
            <a:r>
              <a:rPr lang="ru-RU" spc="-5" dirty="0">
                <a:latin typeface="Calibri"/>
                <a:cs typeface="Calibri"/>
              </a:rPr>
              <a:t> </a:t>
            </a:r>
            <a:r>
              <a:rPr lang="ru-RU" spc="-35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дном</a:t>
            </a:r>
            <a:r>
              <a:rPr lang="ru-RU" spc="-5" dirty="0">
                <a:latin typeface="Calibri"/>
                <a:cs typeface="Calibri"/>
              </a:rPr>
              <a:t> P</a:t>
            </a:r>
            <a:r>
              <a:rPr lang="ru-RU" spc="-10" dirty="0">
                <a:latin typeface="Calibri"/>
                <a:cs typeface="Calibri"/>
              </a:rPr>
              <a:t>O</a:t>
            </a:r>
            <a:r>
              <a:rPr lang="ru-RU" spc="-110" dirty="0">
                <a:latin typeface="Calibri"/>
                <a:cs typeface="Calibri"/>
              </a:rPr>
              <a:t>L</a:t>
            </a:r>
            <a:r>
              <a:rPr lang="ru-RU" spc="-5" dirty="0">
                <a:latin typeface="Calibri"/>
                <a:cs typeface="Calibri"/>
              </a:rPr>
              <a:t>Y</a:t>
            </a:r>
            <a:r>
              <a:rPr lang="ru-RU" dirty="0">
                <a:latin typeface="Calibri"/>
                <a:cs typeface="Calibri"/>
              </a:rPr>
              <a:t>B</a:t>
            </a:r>
            <a:r>
              <a:rPr lang="ru-RU" spc="-55" dirty="0">
                <a:latin typeface="Calibri"/>
                <a:cs typeface="Calibri"/>
              </a:rPr>
              <a:t>O</a:t>
            </a:r>
            <a:r>
              <a:rPr lang="ru-RU" dirty="0">
                <a:latin typeface="Calibri"/>
                <a:cs typeface="Calibri"/>
              </a:rPr>
              <a:t>X ™</a:t>
            </a:r>
            <a:r>
              <a:rPr lang="ru-RU" spc="-15" dirty="0">
                <a:latin typeface="Calibri"/>
                <a:cs typeface="Calibri"/>
              </a:rPr>
              <a:t> </a:t>
            </a:r>
            <a:r>
              <a:rPr lang="ru-RU" spc="-10" dirty="0">
                <a:latin typeface="Calibri"/>
                <a:cs typeface="Calibri"/>
              </a:rPr>
              <a:t>з</a:t>
            </a:r>
            <a:r>
              <a:rPr lang="ru-RU" dirty="0">
                <a:latin typeface="Calibri"/>
                <a:cs typeface="Calibri"/>
              </a:rPr>
              <a:t>амор</a:t>
            </a:r>
            <a:r>
              <a:rPr lang="ru-RU" spc="-15" dirty="0">
                <a:latin typeface="Calibri"/>
                <a:cs typeface="Calibri"/>
              </a:rPr>
              <a:t>о</a:t>
            </a:r>
            <a:r>
              <a:rPr lang="ru-RU" spc="-10" dirty="0">
                <a:latin typeface="Calibri"/>
                <a:cs typeface="Calibri"/>
              </a:rPr>
              <a:t>ж</a:t>
            </a:r>
            <a:r>
              <a:rPr lang="ru-RU" dirty="0">
                <a:latin typeface="Calibri"/>
                <a:cs typeface="Calibri"/>
              </a:rPr>
              <a:t>ен</a:t>
            </a:r>
            <a:r>
              <a:rPr lang="ru-RU" spc="5" dirty="0">
                <a:latin typeface="Calibri"/>
                <a:cs typeface="Calibri"/>
              </a:rPr>
              <a:t>н</a:t>
            </a:r>
            <a:r>
              <a:rPr lang="ru-RU" dirty="0">
                <a:latin typeface="Calibri"/>
                <a:cs typeface="Calibri"/>
              </a:rPr>
              <a:t>ых, </a:t>
            </a:r>
            <a:r>
              <a:rPr lang="ru-RU" spc="-10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х</a:t>
            </a:r>
            <a:r>
              <a:rPr lang="ru-RU" spc="5" dirty="0">
                <a:latin typeface="Calibri"/>
                <a:cs typeface="Calibri"/>
              </a:rPr>
              <a:t>л</a:t>
            </a:r>
            <a:r>
              <a:rPr lang="ru-RU" dirty="0">
                <a:latin typeface="Calibri"/>
                <a:cs typeface="Calibri"/>
              </a:rPr>
              <a:t>аж</a:t>
            </a:r>
            <a:r>
              <a:rPr lang="ru-RU" spc="-15" dirty="0">
                <a:latin typeface="Calibri"/>
                <a:cs typeface="Calibri"/>
              </a:rPr>
              <a:t>д</a:t>
            </a:r>
            <a:r>
              <a:rPr lang="ru-RU" dirty="0">
                <a:latin typeface="Calibri"/>
                <a:cs typeface="Calibri"/>
              </a:rPr>
              <a:t>ён</a:t>
            </a:r>
            <a:r>
              <a:rPr lang="ru-RU" spc="5" dirty="0">
                <a:latin typeface="Calibri"/>
                <a:cs typeface="Calibri"/>
              </a:rPr>
              <a:t>н</a:t>
            </a:r>
            <a:r>
              <a:rPr lang="ru-RU" dirty="0">
                <a:latin typeface="Calibri"/>
                <a:cs typeface="Calibri"/>
              </a:rPr>
              <a:t>ых</a:t>
            </a:r>
            <a:r>
              <a:rPr lang="ru-RU" spc="-2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и</a:t>
            </a:r>
            <a:r>
              <a:rPr lang="ru-RU" spc="-10" dirty="0">
                <a:latin typeface="Calibri"/>
                <a:cs typeface="Calibri"/>
              </a:rPr>
              <a:t> с</a:t>
            </a:r>
            <a:r>
              <a:rPr lang="ru-RU" dirty="0">
                <a:latin typeface="Calibri"/>
                <a:cs typeface="Calibri"/>
              </a:rPr>
              <a:t>в</a:t>
            </a:r>
            <a:r>
              <a:rPr lang="ru-RU" spc="-30" dirty="0">
                <a:latin typeface="Calibri"/>
                <a:cs typeface="Calibri"/>
              </a:rPr>
              <a:t>е</a:t>
            </a:r>
            <a:r>
              <a:rPr lang="ru-RU" dirty="0">
                <a:latin typeface="Calibri"/>
                <a:cs typeface="Calibri"/>
              </a:rPr>
              <a:t>жих</a:t>
            </a:r>
            <a:r>
              <a:rPr lang="ru-RU" spc="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п</a:t>
            </a:r>
            <a:r>
              <a:rPr lang="ru-RU" spc="-5" dirty="0">
                <a:latin typeface="Calibri"/>
                <a:cs typeface="Calibri"/>
              </a:rPr>
              <a:t>р</a:t>
            </a:r>
            <a:r>
              <a:rPr lang="ru-RU" spc="-35" dirty="0">
                <a:latin typeface="Calibri"/>
                <a:cs typeface="Calibri"/>
              </a:rPr>
              <a:t>о</a:t>
            </a:r>
            <a:r>
              <a:rPr lang="ru-RU" spc="-20" dirty="0">
                <a:latin typeface="Calibri"/>
                <a:cs typeface="Calibri"/>
              </a:rPr>
              <a:t>д</a:t>
            </a:r>
            <a:r>
              <a:rPr lang="ru-RU" dirty="0">
                <a:latin typeface="Calibri"/>
                <a:cs typeface="Calibri"/>
              </a:rPr>
              <a:t>ук</a:t>
            </a:r>
            <a:r>
              <a:rPr lang="ru-RU" spc="-20" dirty="0">
                <a:latin typeface="Calibri"/>
                <a:cs typeface="Calibri"/>
              </a:rPr>
              <a:t>т</a:t>
            </a:r>
            <a:r>
              <a:rPr lang="ru-RU" dirty="0">
                <a:latin typeface="Calibri"/>
                <a:cs typeface="Calibri"/>
              </a:rPr>
              <a:t>ов</a:t>
            </a:r>
          </a:p>
          <a:p>
            <a:pPr marL="12700" marR="203200" algn="just">
              <a:lnSpc>
                <a:spcPct val="100000"/>
              </a:lnSpc>
              <a:spcBef>
                <a:spcPts val="330"/>
              </a:spcBef>
            </a:pPr>
            <a:r>
              <a:rPr lang="ru-RU" spc="-45" dirty="0">
                <a:latin typeface="Calibri"/>
                <a:cs typeface="Calibri"/>
              </a:rPr>
              <a:t>О</a:t>
            </a:r>
            <a:r>
              <a:rPr lang="ru-RU" spc="-5" dirty="0">
                <a:latin typeface="Calibri"/>
                <a:cs typeface="Calibri"/>
              </a:rPr>
              <a:t>д</a:t>
            </a:r>
            <a:r>
              <a:rPr lang="ru-RU" dirty="0">
                <a:latin typeface="Calibri"/>
                <a:cs typeface="Calibri"/>
              </a:rPr>
              <a:t>н</a:t>
            </a:r>
            <a:r>
              <a:rPr lang="ru-RU" spc="5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в</a:t>
            </a:r>
            <a:r>
              <a:rPr lang="ru-RU" spc="-10" dirty="0">
                <a:latin typeface="Calibri"/>
                <a:cs typeface="Calibri"/>
              </a:rPr>
              <a:t>р</a:t>
            </a:r>
            <a:r>
              <a:rPr lang="ru-RU" spc="-20" dirty="0">
                <a:latin typeface="Calibri"/>
                <a:cs typeface="Calibri"/>
              </a:rPr>
              <a:t>е</a:t>
            </a:r>
            <a:r>
              <a:rPr lang="ru-RU" dirty="0">
                <a:latin typeface="Calibri"/>
                <a:cs typeface="Calibri"/>
              </a:rPr>
              <a:t>м</a:t>
            </a:r>
            <a:r>
              <a:rPr lang="ru-RU" spc="-10" dirty="0">
                <a:latin typeface="Calibri"/>
                <a:cs typeface="Calibri"/>
              </a:rPr>
              <a:t>е</a:t>
            </a:r>
            <a:r>
              <a:rPr lang="ru-RU" dirty="0">
                <a:latin typeface="Calibri"/>
                <a:cs typeface="Calibri"/>
              </a:rPr>
              <a:t>н</a:t>
            </a:r>
            <a:r>
              <a:rPr lang="ru-RU" spc="5" dirty="0">
                <a:latin typeface="Calibri"/>
                <a:cs typeface="Calibri"/>
              </a:rPr>
              <a:t>н</a:t>
            </a:r>
            <a:r>
              <a:rPr lang="ru-RU" dirty="0">
                <a:latin typeface="Calibri"/>
                <a:cs typeface="Calibri"/>
              </a:rPr>
              <a:t>ое хр</a:t>
            </a:r>
            <a:r>
              <a:rPr lang="ru-RU" spc="-10" dirty="0">
                <a:latin typeface="Calibri"/>
                <a:cs typeface="Calibri"/>
              </a:rPr>
              <a:t>а</a:t>
            </a:r>
            <a:r>
              <a:rPr lang="ru-RU" dirty="0">
                <a:latin typeface="Calibri"/>
                <a:cs typeface="Calibri"/>
              </a:rPr>
              <a:t>нение</a:t>
            </a:r>
            <a:r>
              <a:rPr lang="ru-RU" spc="-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в</a:t>
            </a:r>
            <a:r>
              <a:rPr lang="ru-RU" spc="-10" dirty="0">
                <a:latin typeface="Calibri"/>
                <a:cs typeface="Calibri"/>
              </a:rPr>
              <a:t> </a:t>
            </a:r>
            <a:r>
              <a:rPr lang="ru-RU" spc="-35" dirty="0">
                <a:latin typeface="Calibri"/>
                <a:cs typeface="Calibri"/>
              </a:rPr>
              <a:t>о</a:t>
            </a:r>
            <a:r>
              <a:rPr lang="ru-RU" spc="-5" dirty="0">
                <a:latin typeface="Calibri"/>
                <a:cs typeface="Calibri"/>
              </a:rPr>
              <a:t>д</a:t>
            </a:r>
            <a:r>
              <a:rPr lang="ru-RU" dirty="0">
                <a:latin typeface="Calibri"/>
                <a:cs typeface="Calibri"/>
              </a:rPr>
              <a:t>н</a:t>
            </a:r>
            <a:r>
              <a:rPr lang="ru-RU" spc="5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м</a:t>
            </a:r>
            <a:r>
              <a:rPr lang="ru-RU" spc="-10" dirty="0">
                <a:latin typeface="Calibri"/>
                <a:cs typeface="Calibri"/>
              </a:rPr>
              <a:t> PO</a:t>
            </a:r>
            <a:r>
              <a:rPr lang="ru-RU" spc="-114" dirty="0">
                <a:latin typeface="Calibri"/>
                <a:cs typeface="Calibri"/>
              </a:rPr>
              <a:t>L</a:t>
            </a:r>
            <a:r>
              <a:rPr lang="ru-RU" spc="-5" dirty="0">
                <a:latin typeface="Calibri"/>
                <a:cs typeface="Calibri"/>
              </a:rPr>
              <a:t>YB</a:t>
            </a:r>
            <a:r>
              <a:rPr lang="ru-RU" spc="-55" dirty="0">
                <a:latin typeface="Calibri"/>
                <a:cs typeface="Calibri"/>
              </a:rPr>
              <a:t>O</a:t>
            </a:r>
            <a:r>
              <a:rPr lang="ru-RU" dirty="0">
                <a:latin typeface="Calibri"/>
                <a:cs typeface="Calibri"/>
              </a:rPr>
              <a:t>X ™</a:t>
            </a:r>
            <a:r>
              <a:rPr lang="ru-RU" spc="-1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м</a:t>
            </a:r>
            <a:r>
              <a:rPr lang="ru-RU" spc="-10" dirty="0">
                <a:latin typeface="Calibri"/>
                <a:cs typeface="Calibri"/>
              </a:rPr>
              <a:t>яс</a:t>
            </a:r>
            <a:r>
              <a:rPr lang="ru-RU" dirty="0">
                <a:latin typeface="Calibri"/>
                <a:cs typeface="Calibri"/>
              </a:rPr>
              <a:t>а, п</a:t>
            </a:r>
            <a:r>
              <a:rPr lang="ru-RU" spc="-10" dirty="0">
                <a:latin typeface="Calibri"/>
                <a:cs typeface="Calibri"/>
              </a:rPr>
              <a:t>т</a:t>
            </a:r>
            <a:r>
              <a:rPr lang="ru-RU" spc="-5" dirty="0">
                <a:latin typeface="Calibri"/>
                <a:cs typeface="Calibri"/>
              </a:rPr>
              <a:t>и</a:t>
            </a:r>
            <a:r>
              <a:rPr lang="ru-RU" spc="-10" dirty="0">
                <a:latin typeface="Calibri"/>
                <a:cs typeface="Calibri"/>
              </a:rPr>
              <a:t>ц</a:t>
            </a:r>
            <a:r>
              <a:rPr lang="ru-RU" dirty="0">
                <a:latin typeface="Calibri"/>
                <a:cs typeface="Calibri"/>
              </a:rPr>
              <a:t>ы, </a:t>
            </a:r>
            <a:r>
              <a:rPr lang="ru-RU" spc="-10" dirty="0">
                <a:latin typeface="Calibri"/>
                <a:cs typeface="Calibri"/>
              </a:rPr>
              <a:t>р</a:t>
            </a:r>
            <a:r>
              <a:rPr lang="ru-RU" dirty="0">
                <a:latin typeface="Calibri"/>
                <a:cs typeface="Calibri"/>
              </a:rPr>
              <a:t>ыбы, ов</a:t>
            </a:r>
            <a:r>
              <a:rPr lang="ru-RU" spc="5" dirty="0">
                <a:latin typeface="Calibri"/>
                <a:cs typeface="Calibri"/>
              </a:rPr>
              <a:t>о</a:t>
            </a:r>
            <a:r>
              <a:rPr lang="ru-RU" spc="-10" dirty="0">
                <a:latin typeface="Calibri"/>
                <a:cs typeface="Calibri"/>
              </a:rPr>
              <a:t>щ</a:t>
            </a:r>
            <a:r>
              <a:rPr lang="ru-RU" dirty="0">
                <a:latin typeface="Calibri"/>
                <a:cs typeface="Calibri"/>
              </a:rPr>
              <a:t>е</a:t>
            </a:r>
            <a:r>
              <a:rPr lang="ru-RU" spc="-10" dirty="0">
                <a:latin typeface="Calibri"/>
                <a:cs typeface="Calibri"/>
              </a:rPr>
              <a:t>й</a:t>
            </a:r>
            <a:r>
              <a:rPr lang="ru-RU" dirty="0">
                <a:latin typeface="Calibri"/>
                <a:cs typeface="Calibri"/>
              </a:rPr>
              <a:t>,</a:t>
            </a:r>
            <a:r>
              <a:rPr lang="ru-RU" spc="-10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ф</a:t>
            </a:r>
            <a:r>
              <a:rPr lang="ru-RU" spc="-20" dirty="0">
                <a:latin typeface="Calibri"/>
                <a:cs typeface="Calibri"/>
              </a:rPr>
              <a:t>р</a:t>
            </a:r>
            <a:r>
              <a:rPr lang="ru-RU" dirty="0">
                <a:latin typeface="Calibri"/>
                <a:cs typeface="Calibri"/>
              </a:rPr>
              <a:t>ук</a:t>
            </a:r>
            <a:r>
              <a:rPr lang="ru-RU" spc="-20" dirty="0">
                <a:latin typeface="Calibri"/>
                <a:cs typeface="Calibri"/>
              </a:rPr>
              <a:t>т</a:t>
            </a:r>
            <a:r>
              <a:rPr lang="ru-RU" dirty="0">
                <a:latin typeface="Calibri"/>
                <a:cs typeface="Calibri"/>
              </a:rPr>
              <a:t>ов, </a:t>
            </a:r>
            <a:r>
              <a:rPr lang="ru-RU" spc="-10" dirty="0">
                <a:latin typeface="Calibri"/>
                <a:cs typeface="Calibri"/>
              </a:rPr>
              <a:t>г</a:t>
            </a:r>
            <a:r>
              <a:rPr lang="ru-RU" dirty="0">
                <a:latin typeface="Calibri"/>
                <a:cs typeface="Calibri"/>
              </a:rPr>
              <a:t>а</a:t>
            </a:r>
            <a:r>
              <a:rPr lang="ru-RU" spc="-10" dirty="0">
                <a:latin typeface="Calibri"/>
                <a:cs typeface="Calibri"/>
              </a:rPr>
              <a:t>с</a:t>
            </a:r>
            <a:r>
              <a:rPr lang="ru-RU" dirty="0">
                <a:latin typeface="Calibri"/>
                <a:cs typeface="Calibri"/>
              </a:rPr>
              <a:t>т</a:t>
            </a:r>
            <a:r>
              <a:rPr lang="ru-RU" spc="-10" dirty="0">
                <a:latin typeface="Calibri"/>
                <a:cs typeface="Calibri"/>
              </a:rPr>
              <a:t>р</a:t>
            </a:r>
            <a:r>
              <a:rPr lang="ru-RU" dirty="0">
                <a:latin typeface="Calibri"/>
                <a:cs typeface="Calibri"/>
              </a:rPr>
              <a:t>о</a:t>
            </a:r>
            <a:r>
              <a:rPr lang="ru-RU" spc="5" dirty="0">
                <a:latin typeface="Calibri"/>
                <a:cs typeface="Calibri"/>
              </a:rPr>
              <a:t>н</a:t>
            </a:r>
            <a:r>
              <a:rPr lang="ru-RU" dirty="0">
                <a:latin typeface="Calibri"/>
                <a:cs typeface="Calibri"/>
              </a:rPr>
              <a:t>оми</a:t>
            </a:r>
            <a:r>
              <a:rPr lang="ru-RU" spc="-5" dirty="0">
                <a:latin typeface="Calibri"/>
                <a:cs typeface="Calibri"/>
              </a:rPr>
              <a:t>и</a:t>
            </a:r>
            <a:r>
              <a:rPr lang="ru-RU" dirty="0">
                <a:latin typeface="Calibri"/>
                <a:cs typeface="Calibri"/>
              </a:rPr>
              <a:t>, м</a:t>
            </a:r>
            <a:r>
              <a:rPr lang="ru-RU" spc="-20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л</a:t>
            </a:r>
            <a:r>
              <a:rPr lang="ru-RU" spc="5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ч</a:t>
            </a:r>
            <a:r>
              <a:rPr lang="ru-RU" spc="5" dirty="0">
                <a:latin typeface="Calibri"/>
                <a:cs typeface="Calibri"/>
              </a:rPr>
              <a:t>н</a:t>
            </a:r>
            <a:r>
              <a:rPr lang="ru-RU" dirty="0">
                <a:latin typeface="Calibri"/>
                <a:cs typeface="Calibri"/>
              </a:rPr>
              <a:t>ых</a:t>
            </a:r>
            <a:r>
              <a:rPr lang="ru-RU" spc="-2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п</a:t>
            </a:r>
            <a:r>
              <a:rPr lang="ru-RU" spc="-5" dirty="0">
                <a:latin typeface="Calibri"/>
                <a:cs typeface="Calibri"/>
              </a:rPr>
              <a:t>р</a:t>
            </a:r>
            <a:r>
              <a:rPr lang="ru-RU" spc="-35" dirty="0">
                <a:latin typeface="Calibri"/>
                <a:cs typeface="Calibri"/>
              </a:rPr>
              <a:t>о</a:t>
            </a:r>
            <a:r>
              <a:rPr lang="ru-RU" spc="-20" dirty="0">
                <a:latin typeface="Calibri"/>
                <a:cs typeface="Calibri"/>
              </a:rPr>
              <a:t>д</a:t>
            </a:r>
            <a:r>
              <a:rPr lang="ru-RU" dirty="0">
                <a:latin typeface="Calibri"/>
                <a:cs typeface="Calibri"/>
              </a:rPr>
              <a:t>ук</a:t>
            </a:r>
            <a:r>
              <a:rPr lang="ru-RU" spc="-20" dirty="0">
                <a:latin typeface="Calibri"/>
                <a:cs typeface="Calibri"/>
              </a:rPr>
              <a:t>т</a:t>
            </a:r>
            <a:r>
              <a:rPr lang="ru-RU" dirty="0">
                <a:latin typeface="Calibri"/>
                <a:cs typeface="Calibri"/>
              </a:rPr>
              <a:t>ов, </a:t>
            </a:r>
            <a:r>
              <a:rPr lang="ru-RU" spc="-30" dirty="0">
                <a:latin typeface="Calibri"/>
                <a:cs typeface="Calibri"/>
              </a:rPr>
              <a:t>к</a:t>
            </a:r>
            <a:r>
              <a:rPr lang="ru-RU" dirty="0">
                <a:latin typeface="Calibri"/>
                <a:cs typeface="Calibri"/>
              </a:rPr>
              <a:t>о</a:t>
            </a:r>
            <a:r>
              <a:rPr lang="ru-RU" spc="5" dirty="0">
                <a:latin typeface="Calibri"/>
                <a:cs typeface="Calibri"/>
              </a:rPr>
              <a:t>н</a:t>
            </a:r>
            <a:r>
              <a:rPr lang="ru-RU" dirty="0">
                <a:latin typeface="Calibri"/>
                <a:cs typeface="Calibri"/>
              </a:rPr>
              <a:t>д</a:t>
            </a:r>
            <a:r>
              <a:rPr lang="ru-RU" spc="-10" dirty="0">
                <a:latin typeface="Calibri"/>
                <a:cs typeface="Calibri"/>
              </a:rPr>
              <a:t>и</a:t>
            </a:r>
            <a:r>
              <a:rPr lang="ru-RU" spc="-20" dirty="0">
                <a:latin typeface="Calibri"/>
                <a:cs typeface="Calibri"/>
              </a:rPr>
              <a:t>т</a:t>
            </a:r>
            <a:r>
              <a:rPr lang="ru-RU" dirty="0">
                <a:latin typeface="Calibri"/>
                <a:cs typeface="Calibri"/>
              </a:rPr>
              <a:t>е</a:t>
            </a:r>
            <a:r>
              <a:rPr lang="ru-RU" spc="-10" dirty="0">
                <a:latin typeface="Calibri"/>
                <a:cs typeface="Calibri"/>
              </a:rPr>
              <a:t>рс</a:t>
            </a:r>
            <a:r>
              <a:rPr lang="ru-RU" dirty="0">
                <a:latin typeface="Calibri"/>
                <a:cs typeface="Calibri"/>
              </a:rPr>
              <a:t>к</a:t>
            </a:r>
            <a:r>
              <a:rPr lang="ru-RU" spc="-10" dirty="0">
                <a:latin typeface="Calibri"/>
                <a:cs typeface="Calibri"/>
              </a:rPr>
              <a:t>и</a:t>
            </a:r>
            <a:r>
              <a:rPr lang="ru-RU" dirty="0">
                <a:latin typeface="Calibri"/>
                <a:cs typeface="Calibri"/>
              </a:rPr>
              <a:t>х</a:t>
            </a:r>
            <a:r>
              <a:rPr lang="ru-RU" spc="20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и</a:t>
            </a:r>
            <a:r>
              <a:rPr lang="ru-RU" spc="-25" dirty="0">
                <a:latin typeface="Calibri"/>
                <a:cs typeface="Calibri"/>
              </a:rPr>
              <a:t>з</a:t>
            </a:r>
            <a:r>
              <a:rPr lang="ru-RU" spc="-20" dirty="0">
                <a:latin typeface="Calibri"/>
                <a:cs typeface="Calibri"/>
              </a:rPr>
              <a:t>д</a:t>
            </a:r>
            <a:r>
              <a:rPr lang="ru-RU" spc="-30" dirty="0">
                <a:latin typeface="Calibri"/>
                <a:cs typeface="Calibri"/>
              </a:rPr>
              <a:t>е</a:t>
            </a:r>
            <a:r>
              <a:rPr lang="ru-RU" dirty="0">
                <a:latin typeface="Calibri"/>
                <a:cs typeface="Calibri"/>
              </a:rPr>
              <a:t>лий</a:t>
            </a:r>
          </a:p>
          <a:p>
            <a:pPr marL="12700" algn="just">
              <a:lnSpc>
                <a:spcPct val="100000"/>
              </a:lnSpc>
              <a:spcBef>
                <a:spcPts val="940"/>
              </a:spcBef>
            </a:pPr>
            <a:r>
              <a:rPr lang="ru-RU" dirty="0">
                <a:latin typeface="Calibri"/>
                <a:cs typeface="Calibri"/>
              </a:rPr>
              <a:t>На</a:t>
            </a:r>
            <a:r>
              <a:rPr lang="ru-RU" spc="-10" dirty="0">
                <a:latin typeface="Calibri"/>
                <a:cs typeface="Calibri"/>
              </a:rPr>
              <a:t>г</a:t>
            </a:r>
            <a:r>
              <a:rPr lang="ru-RU" spc="-20" dirty="0">
                <a:latin typeface="Calibri"/>
                <a:cs typeface="Calibri"/>
              </a:rPr>
              <a:t>р</a:t>
            </a:r>
            <a:r>
              <a:rPr lang="ru-RU" dirty="0">
                <a:latin typeface="Calibri"/>
                <a:cs typeface="Calibri"/>
              </a:rPr>
              <a:t>у</a:t>
            </a:r>
            <a:r>
              <a:rPr lang="ru-RU" spc="-10" dirty="0">
                <a:latin typeface="Calibri"/>
                <a:cs typeface="Calibri"/>
              </a:rPr>
              <a:t>з</a:t>
            </a:r>
            <a:r>
              <a:rPr lang="ru-RU" spc="-30" dirty="0">
                <a:latin typeface="Calibri"/>
                <a:cs typeface="Calibri"/>
              </a:rPr>
              <a:t>к</a:t>
            </a:r>
            <a:r>
              <a:rPr lang="ru-RU" dirty="0">
                <a:latin typeface="Calibri"/>
                <a:cs typeface="Calibri"/>
              </a:rPr>
              <a:t>а</a:t>
            </a:r>
            <a:r>
              <a:rPr lang="ru-RU" spc="15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на </a:t>
            </a:r>
            <a:r>
              <a:rPr lang="ru-RU" spc="-5" dirty="0">
                <a:latin typeface="Calibri"/>
                <a:cs typeface="Calibri"/>
              </a:rPr>
              <a:t>п</a:t>
            </a:r>
            <a:r>
              <a:rPr lang="ru-RU" spc="-25" dirty="0">
                <a:latin typeface="Calibri"/>
                <a:cs typeface="Calibri"/>
              </a:rPr>
              <a:t>о</a:t>
            </a:r>
            <a:r>
              <a:rPr lang="ru-RU" dirty="0">
                <a:latin typeface="Calibri"/>
                <a:cs typeface="Calibri"/>
              </a:rPr>
              <a:t>лку</a:t>
            </a:r>
            <a:r>
              <a:rPr lang="ru-RU" spc="-30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– </a:t>
            </a:r>
            <a:r>
              <a:rPr lang="ru-RU" spc="-10" dirty="0">
                <a:latin typeface="Calibri"/>
                <a:cs typeface="Calibri"/>
              </a:rPr>
              <a:t>8</a:t>
            </a:r>
            <a:r>
              <a:rPr lang="ru-RU" dirty="0">
                <a:latin typeface="Calibri"/>
                <a:cs typeface="Calibri"/>
              </a:rPr>
              <a:t>0 </a:t>
            </a:r>
            <a:r>
              <a:rPr lang="ru-RU" spc="-5" dirty="0">
                <a:latin typeface="Calibri"/>
                <a:cs typeface="Calibri"/>
              </a:rPr>
              <a:t>к</a:t>
            </a:r>
            <a:r>
              <a:rPr lang="ru-RU" spc="-70" dirty="0">
                <a:latin typeface="Calibri"/>
                <a:cs typeface="Calibri"/>
              </a:rPr>
              <a:t>г</a:t>
            </a:r>
            <a:r>
              <a:rPr lang="ru-RU" dirty="0">
                <a:latin typeface="Calibri"/>
                <a:cs typeface="Calibri"/>
              </a:rPr>
              <a:t>.</a:t>
            </a:r>
          </a:p>
          <a:p>
            <a:endParaRPr lang="ru-RU" dirty="0"/>
          </a:p>
        </p:txBody>
      </p:sp>
      <p:sp>
        <p:nvSpPr>
          <p:cNvPr id="11" name="object 15"/>
          <p:cNvSpPr/>
          <p:nvPr/>
        </p:nvSpPr>
        <p:spPr>
          <a:xfrm>
            <a:off x="270736" y="3244296"/>
            <a:ext cx="394648" cy="431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6"/>
          <p:cNvSpPr/>
          <p:nvPr/>
        </p:nvSpPr>
        <p:spPr>
          <a:xfrm>
            <a:off x="298938" y="3826416"/>
            <a:ext cx="394648" cy="432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6"/>
          <p:cNvSpPr/>
          <p:nvPr/>
        </p:nvSpPr>
        <p:spPr>
          <a:xfrm>
            <a:off x="298938" y="4691148"/>
            <a:ext cx="394648" cy="432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6793564" y="2263858"/>
            <a:ext cx="2926331" cy="22023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Прямоугольник 15"/>
          <p:cNvSpPr/>
          <p:nvPr/>
        </p:nvSpPr>
        <p:spPr>
          <a:xfrm>
            <a:off x="6758627" y="1176540"/>
            <a:ext cx="3090266" cy="9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Индивидуальный режим температуры влажности в каждой из секций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495041" y="1185357"/>
            <a:ext cx="25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Область </a:t>
            </a:r>
            <a:r>
              <a:rPr lang="ru-RU" dirty="0" smtClean="0"/>
              <a:t>применения: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00390" y="1558194"/>
            <a:ext cx="3060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Общепит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Маркеты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АЗС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Пекарни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Пищевые производства</a:t>
            </a:r>
          </a:p>
        </p:txBody>
      </p:sp>
      <p:sp>
        <p:nvSpPr>
          <p:cNvPr id="21" name="object 20"/>
          <p:cNvSpPr/>
          <p:nvPr/>
        </p:nvSpPr>
        <p:spPr>
          <a:xfrm>
            <a:off x="365995" y="5391632"/>
            <a:ext cx="866357" cy="712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1232353" y="5449718"/>
            <a:ext cx="218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just">
              <a:lnSpc>
                <a:spcPct val="100000"/>
              </a:lnSpc>
            </a:pPr>
            <a:r>
              <a:rPr lang="ru-RU" sz="1400" b="1" i="1" dirty="0" smtClean="0">
                <a:solidFill>
                  <a:srgbClr val="30859C"/>
                </a:solidFill>
                <a:latin typeface="Calibri"/>
                <a:cs typeface="Calibri"/>
              </a:rPr>
              <a:t>Интенс</a:t>
            </a:r>
            <a:r>
              <a:rPr lang="ru-RU" sz="1400" b="1" i="1" spc="5" dirty="0" smtClean="0">
                <a:solidFill>
                  <a:srgbClr val="30859C"/>
                </a:solidFill>
                <a:latin typeface="Calibri"/>
                <a:cs typeface="Calibri"/>
              </a:rPr>
              <a:t>и</a:t>
            </a:r>
            <a:r>
              <a:rPr lang="ru-RU" sz="1400" b="1" i="1" dirty="0" smtClean="0">
                <a:solidFill>
                  <a:srgbClr val="30859C"/>
                </a:solidFill>
                <a:latin typeface="Calibri"/>
                <a:cs typeface="Calibri"/>
              </a:rPr>
              <a:t>вное</a:t>
            </a:r>
            <a:r>
              <a:rPr lang="ru-RU" sz="1400" b="1" i="1" spc="-40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spc="5" dirty="0" smtClean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 smtClean="0">
                <a:solidFill>
                  <a:srgbClr val="30859C"/>
                </a:solidFill>
                <a:latin typeface="Calibri"/>
                <a:cs typeface="Calibri"/>
              </a:rPr>
              <a:t>х</a:t>
            </a:r>
            <a:r>
              <a:rPr lang="ru-RU" sz="1400" b="1" i="1" spc="-10" dirty="0" smtClean="0">
                <a:solidFill>
                  <a:srgbClr val="30859C"/>
                </a:solidFill>
                <a:latin typeface="Calibri"/>
                <a:cs typeface="Calibri"/>
              </a:rPr>
              <a:t>л</a:t>
            </a:r>
            <a:r>
              <a:rPr lang="ru-RU" sz="1400" b="1" i="1" dirty="0" smtClean="0">
                <a:solidFill>
                  <a:srgbClr val="30859C"/>
                </a:solidFill>
                <a:latin typeface="Calibri"/>
                <a:cs typeface="Calibri"/>
              </a:rPr>
              <a:t>аж</a:t>
            </a:r>
            <a:r>
              <a:rPr lang="ru-RU" sz="1400" b="1" i="1" spc="-5" dirty="0" smtClean="0">
                <a:solidFill>
                  <a:srgbClr val="30859C"/>
                </a:solidFill>
                <a:latin typeface="Calibri"/>
                <a:cs typeface="Calibri"/>
              </a:rPr>
              <a:t>д</a:t>
            </a:r>
            <a:r>
              <a:rPr lang="ru-RU" sz="1400" b="1" i="1" dirty="0" smtClean="0">
                <a:solidFill>
                  <a:srgbClr val="30859C"/>
                </a:solidFill>
                <a:latin typeface="Calibri"/>
                <a:cs typeface="Calibri"/>
              </a:rPr>
              <a:t>ен</a:t>
            </a:r>
            <a:r>
              <a:rPr lang="ru-RU" sz="1400" b="1" i="1" spc="-10" dirty="0" smtClean="0">
                <a:solidFill>
                  <a:srgbClr val="30859C"/>
                </a:solidFill>
                <a:latin typeface="Calibri"/>
                <a:cs typeface="Calibri"/>
              </a:rPr>
              <a:t>и</a:t>
            </a:r>
            <a:r>
              <a:rPr lang="ru-RU" sz="1400" b="1" i="1" dirty="0" smtClean="0">
                <a:solidFill>
                  <a:srgbClr val="30859C"/>
                </a:solidFill>
                <a:latin typeface="Calibri"/>
                <a:cs typeface="Calibri"/>
              </a:rPr>
              <a:t>е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пр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д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у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кц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и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и</a:t>
            </a:r>
            <a:r>
              <a:rPr lang="ru-RU" sz="1400" b="1" i="1" spc="-40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и г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т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вых б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л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ю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д</a:t>
            </a:r>
            <a:r>
              <a:rPr lang="ru-RU" sz="1400" b="1" i="1" spc="-1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с </a:t>
            </a:r>
            <a:r>
              <a:rPr lang="ru-RU" sz="1400" b="1" i="1" dirty="0">
                <a:solidFill>
                  <a:srgbClr val="FF0000"/>
                </a:solidFill>
                <a:latin typeface="Calibri"/>
                <a:cs typeface="Calibri"/>
              </a:rPr>
              <a:t>+90</a:t>
            </a:r>
            <a:r>
              <a:rPr lang="ru-RU" sz="1400" b="1" i="1" spc="-10" dirty="0">
                <a:solidFill>
                  <a:srgbClr val="FF0000"/>
                </a:solidFill>
                <a:latin typeface="Calibri"/>
                <a:cs typeface="Calibri"/>
              </a:rPr>
              <a:t>°</a:t>
            </a:r>
            <a:r>
              <a:rPr lang="ru-RU" sz="1400" b="1" i="1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lang="ru-RU" sz="1400" b="1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д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о 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+</a:t>
            </a:r>
            <a:r>
              <a:rPr lang="ru-RU" sz="1400" b="1" i="1" spc="10" dirty="0">
                <a:solidFill>
                  <a:srgbClr val="30859C"/>
                </a:solidFill>
                <a:latin typeface="Calibri"/>
                <a:cs typeface="Calibri"/>
              </a:rPr>
              <a:t>3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°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С</a:t>
            </a:r>
            <a:endParaRPr lang="ru-RU" sz="1400" dirty="0">
              <a:latin typeface="Calibri"/>
              <a:cs typeface="Calibri"/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3583529" y="5391632"/>
            <a:ext cx="826236" cy="6108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/>
          <p:cNvSpPr/>
          <p:nvPr/>
        </p:nvSpPr>
        <p:spPr>
          <a:xfrm>
            <a:off x="4336024" y="5410746"/>
            <a:ext cx="19767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11125" algn="just">
              <a:lnSpc>
                <a:spcPct val="100000"/>
              </a:lnSpc>
            </a:pP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Ш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к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в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а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я</a:t>
            </a:r>
            <a:r>
              <a:rPr lang="ru-RU" sz="1400" b="1" i="1" spc="-4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з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ам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р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з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ка п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ро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ду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к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ции</a:t>
            </a:r>
            <a:r>
              <a:rPr lang="ru-RU" sz="1400" b="1" i="1" spc="-40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и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г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т</a:t>
            </a:r>
            <a:r>
              <a:rPr lang="ru-RU" sz="1400" b="1" i="1" spc="10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вы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х бл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ю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д</a:t>
            </a:r>
            <a:r>
              <a:rPr lang="ru-RU" sz="1400" b="1" i="1" spc="-20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с </a:t>
            </a:r>
            <a:r>
              <a:rPr lang="ru-RU" sz="1400" b="1" i="1" dirty="0">
                <a:solidFill>
                  <a:srgbClr val="FF0000"/>
                </a:solidFill>
                <a:latin typeface="Calibri"/>
                <a:cs typeface="Calibri"/>
              </a:rPr>
              <a:t>+90</a:t>
            </a:r>
            <a:r>
              <a:rPr lang="ru-RU" sz="1400" b="1" i="1" spc="-10" dirty="0">
                <a:solidFill>
                  <a:srgbClr val="FF0000"/>
                </a:solidFill>
                <a:latin typeface="Calibri"/>
                <a:cs typeface="Calibri"/>
              </a:rPr>
              <a:t>°</a:t>
            </a:r>
            <a:r>
              <a:rPr lang="ru-RU" sz="1400" b="1" i="1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lang="ru-RU" sz="1400" b="1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д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о  –18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°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С</a:t>
            </a:r>
            <a:endParaRPr lang="ru-RU" sz="1400" dirty="0">
              <a:latin typeface="Calibri"/>
              <a:cs typeface="Calibri"/>
            </a:endParaRPr>
          </a:p>
        </p:txBody>
      </p:sp>
      <p:sp>
        <p:nvSpPr>
          <p:cNvPr id="25" name="object 6"/>
          <p:cNvSpPr/>
          <p:nvPr/>
        </p:nvSpPr>
        <p:spPr>
          <a:xfrm>
            <a:off x="6460500" y="5301528"/>
            <a:ext cx="767357" cy="6935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7005811" y="5382802"/>
            <a:ext cx="22122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6675" algn="r">
              <a:lnSpc>
                <a:spcPct val="100000"/>
              </a:lnSpc>
            </a:pP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Низк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т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е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мпер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а</a:t>
            </a:r>
            <a:r>
              <a:rPr lang="ru-RU" sz="1400" b="1" i="1" spc="-15" dirty="0">
                <a:solidFill>
                  <a:srgbClr val="30859C"/>
                </a:solidFill>
                <a:latin typeface="Calibri"/>
                <a:cs typeface="Calibri"/>
              </a:rPr>
              <a:t>т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у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р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н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о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е 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х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ранен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и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е</a:t>
            </a:r>
            <a:r>
              <a:rPr lang="ru-RU" sz="1400" b="1" i="1" spc="-3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–21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°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С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…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–18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°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С С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р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е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д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нетемп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е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ра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ту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р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ное Хранен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и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е</a:t>
            </a:r>
            <a:r>
              <a:rPr lang="ru-RU" sz="1400" b="1" i="1" spc="-4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–</a:t>
            </a:r>
            <a:r>
              <a:rPr lang="ru-RU" sz="1400" b="1" i="1" spc="5" dirty="0">
                <a:solidFill>
                  <a:srgbClr val="30859C"/>
                </a:solidFill>
                <a:latin typeface="Calibri"/>
                <a:cs typeface="Calibri"/>
              </a:rPr>
              <a:t>2</a:t>
            </a:r>
            <a:r>
              <a:rPr lang="ru-RU" sz="1400" b="1" i="1" spc="-10" dirty="0">
                <a:solidFill>
                  <a:srgbClr val="30859C"/>
                </a:solidFill>
                <a:latin typeface="Calibri"/>
                <a:cs typeface="Calibri"/>
              </a:rPr>
              <a:t>°</a:t>
            </a:r>
            <a:r>
              <a:rPr lang="ru-RU" sz="1400" b="1" i="1" dirty="0">
                <a:solidFill>
                  <a:srgbClr val="30859C"/>
                </a:solidFill>
                <a:latin typeface="Calibri"/>
                <a:cs typeface="Calibri"/>
              </a:rPr>
              <a:t>С…</a:t>
            </a:r>
            <a:r>
              <a:rPr lang="ru-RU" sz="1400" b="1" i="1" spc="-5" dirty="0">
                <a:solidFill>
                  <a:srgbClr val="30859C"/>
                </a:solidFill>
                <a:latin typeface="Calibri"/>
                <a:cs typeface="Calibri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Calibri"/>
                <a:cs typeface="Calibri"/>
              </a:rPr>
              <a:t>+6</a:t>
            </a:r>
            <a:r>
              <a:rPr lang="ru-RU" sz="1400" b="1" i="1" spc="-10" dirty="0">
                <a:solidFill>
                  <a:srgbClr val="FF0000"/>
                </a:solidFill>
                <a:latin typeface="Calibri"/>
                <a:cs typeface="Calibri"/>
              </a:rPr>
              <a:t>°</a:t>
            </a:r>
            <a:r>
              <a:rPr lang="ru-RU" sz="1400" b="1" i="1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endParaRPr lang="ru-RU" sz="1400" dirty="0">
              <a:latin typeface="Calibri"/>
              <a:cs typeface="Calibri"/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792" y="186707"/>
            <a:ext cx="1215342" cy="540570"/>
          </a:xfrm>
          <a:prstGeom prst="rect">
            <a:avLst/>
          </a:prstGeom>
          <a:noFill/>
        </p:spPr>
      </p:pic>
      <p:pic>
        <p:nvPicPr>
          <p:cNvPr id="28" name="Рисунок 27"/>
          <p:cNvPicPr/>
          <p:nvPr/>
        </p:nvPicPr>
        <p:blipFill rotWithShape="1">
          <a:blip r:embed="rId9"/>
          <a:srcRect l="28862" t="23345" r="29770" b="33812"/>
          <a:stretch/>
        </p:blipFill>
        <p:spPr bwMode="auto">
          <a:xfrm>
            <a:off x="237343" y="1263284"/>
            <a:ext cx="2864920" cy="1713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47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Другая 1">
      <a:dk1>
        <a:sysClr val="windowText" lastClr="000000"/>
      </a:dk1>
      <a:lt1>
        <a:sysClr val="window" lastClr="FFFFFF"/>
      </a:lt1>
      <a:dk2>
        <a:srgbClr val="373545"/>
      </a:dk2>
      <a:lt2>
        <a:srgbClr val="DDF0F2"/>
      </a:lt2>
      <a:accent1>
        <a:srgbClr val="3494BA"/>
      </a:accent1>
      <a:accent2>
        <a:srgbClr val="58B6C0"/>
      </a:accent2>
      <a:accent3>
        <a:srgbClr val="75BDA7"/>
      </a:accent3>
      <a:accent4>
        <a:srgbClr val="4A9B82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1485</TotalTime>
  <Words>802</Words>
  <Application>Microsoft Office PowerPoint</Application>
  <PresentationFormat>Произвольный</PresentationFormat>
  <Paragraphs>137</Paragraphs>
  <Slides>12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   Завод «ИРБИС» </vt:lpstr>
      <vt:lpstr>Завод «Ирбис» это:  </vt:lpstr>
      <vt:lpstr>Холодильные двери могут быть: </vt:lpstr>
      <vt:lpstr>Двери коммерческой серии (КС) это:</vt:lpstr>
      <vt:lpstr>Маятниковые двери (МД):</vt:lpstr>
      <vt:lpstr>Двери «специального назначения» СН:</vt:lpstr>
      <vt:lpstr>Холодильные противопожарные двери:</vt:lpstr>
      <vt:lpstr>Камеры шоковой заморозки </vt:lpstr>
      <vt:lpstr>Секционные шкафы «POLYBOX»</vt:lpstr>
      <vt:lpstr>Стеклянные фронты</vt:lpstr>
      <vt:lpstr>Нестандартная продукция</vt:lpstr>
      <vt:lpstr>Совместная работа с Заказчиком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Завод «ИРБИС»</dc:title>
  <dc:creator>Хацкевич Николай Васильевич</dc:creator>
  <cp:lastModifiedBy>21</cp:lastModifiedBy>
  <cp:revision>218</cp:revision>
  <cp:lastPrinted>2017-07-26T12:45:40Z</cp:lastPrinted>
  <dcterms:created xsi:type="dcterms:W3CDTF">2015-06-23T13:35:28Z</dcterms:created>
  <dcterms:modified xsi:type="dcterms:W3CDTF">2018-04-18T12:52:35Z</dcterms:modified>
</cp:coreProperties>
</file>